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Montserrat Classic" pitchFamily="2" charset="0"/>
      <p:regular r:id="rId32"/>
    </p:embeddedFont>
    <p:embeddedFont>
      <p:font typeface="Montserrat Classic Bold" pitchFamily="2"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94640" autoAdjust="0"/>
  </p:normalViewPr>
  <p:slideViewPr>
    <p:cSldViewPr>
      <p:cViewPr varScale="1">
        <p:scale>
          <a:sx n="77" d="100"/>
          <a:sy n="77" d="100"/>
        </p:scale>
        <p:origin x="68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3.mp4"/><Relationship Id="rId7" Type="http://schemas.openxmlformats.org/officeDocument/2006/relationships/image" Target="../media/image2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slideLayout" Target="../slideLayouts/slideLayout7.xml"/><Relationship Id="rId10" Type="http://schemas.openxmlformats.org/officeDocument/2006/relationships/image" Target="../media/image26.jpeg"/><Relationship Id="rId4" Type="http://schemas.openxmlformats.org/officeDocument/2006/relationships/video" Target="../media/media3.mp4"/><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2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28600" y="-381000"/>
            <a:ext cx="1257300" cy="10668000"/>
            <a:chOff x="0" y="0"/>
            <a:chExt cx="331141" cy="2809679"/>
          </a:xfrm>
        </p:grpSpPr>
        <p:sp>
          <p:nvSpPr>
            <p:cNvPr id="3" name="Freeform 3"/>
            <p:cNvSpPr/>
            <p:nvPr/>
          </p:nvSpPr>
          <p:spPr>
            <a:xfrm>
              <a:off x="0" y="0"/>
              <a:ext cx="331141" cy="2809679"/>
            </a:xfrm>
            <a:custGeom>
              <a:avLst/>
              <a:gdLst/>
              <a:ahLst/>
              <a:cxnLst/>
              <a:rect l="l" t="t" r="r" b="b"/>
              <a:pathLst>
                <a:path w="331141" h="2809679">
                  <a:moveTo>
                    <a:pt x="0" y="0"/>
                  </a:moveTo>
                  <a:lnTo>
                    <a:pt x="331141" y="0"/>
                  </a:lnTo>
                  <a:lnTo>
                    <a:pt x="331141" y="2809679"/>
                  </a:lnTo>
                  <a:lnTo>
                    <a:pt x="0" y="2809679"/>
                  </a:lnTo>
                  <a:close/>
                </a:path>
              </a:pathLst>
            </a:custGeom>
            <a:solidFill>
              <a:srgbClr val="2B2E31"/>
            </a:solidFill>
          </p:spPr>
        </p:sp>
        <p:sp>
          <p:nvSpPr>
            <p:cNvPr id="4" name="TextBox 4"/>
            <p:cNvSpPr txBox="1"/>
            <p:nvPr/>
          </p:nvSpPr>
          <p:spPr>
            <a:xfrm>
              <a:off x="0" y="-38100"/>
              <a:ext cx="331141" cy="2847779"/>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520533" y="3573263"/>
            <a:ext cx="1583241" cy="0"/>
          </a:xfrm>
          <a:prstGeom prst="line">
            <a:avLst/>
          </a:prstGeom>
          <a:ln w="152400" cap="flat">
            <a:solidFill>
              <a:srgbClr val="2B2E31"/>
            </a:solidFill>
            <a:prstDash val="solid"/>
            <a:headEnd type="none" w="sm" len="sm"/>
            <a:tailEnd type="none" w="sm" len="sm"/>
          </a:ln>
        </p:spPr>
      </p:sp>
      <p:sp>
        <p:nvSpPr>
          <p:cNvPr id="6" name="Freeform 6"/>
          <p:cNvSpPr/>
          <p:nvPr/>
        </p:nvSpPr>
        <p:spPr>
          <a:xfrm>
            <a:off x="9333973" y="3286459"/>
            <a:ext cx="7767270" cy="6183317"/>
          </a:xfrm>
          <a:custGeom>
            <a:avLst/>
            <a:gdLst/>
            <a:ahLst/>
            <a:cxnLst/>
            <a:rect l="l" t="t" r="r" b="b"/>
            <a:pathLst>
              <a:path w="7767270" h="6183317">
                <a:moveTo>
                  <a:pt x="0" y="0"/>
                </a:moveTo>
                <a:lnTo>
                  <a:pt x="7767270" y="0"/>
                </a:lnTo>
                <a:lnTo>
                  <a:pt x="7767270" y="6183317"/>
                </a:lnTo>
                <a:lnTo>
                  <a:pt x="0" y="6183317"/>
                </a:lnTo>
                <a:lnTo>
                  <a:pt x="0" y="0"/>
                </a:lnTo>
                <a:close/>
              </a:path>
            </a:pathLst>
          </a:custGeom>
          <a:blipFill>
            <a:blip r:embed="rId2"/>
            <a:stretch>
              <a:fillRect l="-7132" t="-465" b="-465"/>
            </a:stretch>
          </a:blipFill>
        </p:spPr>
      </p:sp>
      <p:sp>
        <p:nvSpPr>
          <p:cNvPr id="7" name="TextBox 7"/>
          <p:cNvSpPr txBox="1"/>
          <p:nvPr/>
        </p:nvSpPr>
        <p:spPr>
          <a:xfrm>
            <a:off x="1444500" y="8667199"/>
            <a:ext cx="5147155" cy="802577"/>
          </a:xfrm>
          <a:prstGeom prst="rect">
            <a:avLst/>
          </a:prstGeom>
        </p:spPr>
        <p:txBody>
          <a:bodyPr lIns="0" tIns="0" rIns="0" bIns="0" rtlCol="0" anchor="t">
            <a:spAutoFit/>
          </a:bodyPr>
          <a:lstStyle/>
          <a:p>
            <a:pPr algn="l">
              <a:lnSpc>
                <a:spcPts val="5959"/>
              </a:lnSpc>
            </a:pPr>
            <a:r>
              <a:rPr lang="en-US" sz="5959" b="1" spc="59" dirty="0">
                <a:solidFill>
                  <a:srgbClr val="2B2E31"/>
                </a:solidFill>
                <a:latin typeface="Montserrat Classic Bold"/>
                <a:ea typeface="Montserrat Classic Bold"/>
                <a:cs typeface="Montserrat Classic Bold"/>
                <a:sym typeface="Montserrat Classic Bold"/>
              </a:rPr>
              <a:t>TEAM #41</a:t>
            </a:r>
          </a:p>
        </p:txBody>
      </p:sp>
      <p:sp>
        <p:nvSpPr>
          <p:cNvPr id="9" name="TextBox 9"/>
          <p:cNvSpPr txBox="1"/>
          <p:nvPr/>
        </p:nvSpPr>
        <p:spPr>
          <a:xfrm>
            <a:off x="1470824" y="1097787"/>
            <a:ext cx="8672796" cy="1127989"/>
          </a:xfrm>
          <a:prstGeom prst="rect">
            <a:avLst/>
          </a:prstGeom>
        </p:spPr>
        <p:txBody>
          <a:bodyPr lIns="0" tIns="0" rIns="0" bIns="0" rtlCol="0" anchor="t">
            <a:spAutoFit/>
          </a:bodyPr>
          <a:lstStyle/>
          <a:p>
            <a:pPr algn="l">
              <a:lnSpc>
                <a:spcPts val="8409"/>
              </a:lnSpc>
            </a:pPr>
            <a:r>
              <a:rPr lang="en-US" sz="8409" b="1" spc="84">
                <a:solidFill>
                  <a:srgbClr val="2B2E31"/>
                </a:solidFill>
                <a:latin typeface="Montserrat Classic Bold"/>
                <a:ea typeface="Montserrat Classic Bold"/>
                <a:cs typeface="Montserrat Classic Bold"/>
                <a:sym typeface="Montserrat Classic Bold"/>
              </a:rPr>
              <a:t>CTRL F</a:t>
            </a:r>
          </a:p>
        </p:txBody>
      </p:sp>
      <p:sp>
        <p:nvSpPr>
          <p:cNvPr id="10" name="TextBox 10"/>
          <p:cNvSpPr txBox="1"/>
          <p:nvPr/>
        </p:nvSpPr>
        <p:spPr>
          <a:xfrm>
            <a:off x="1470824" y="2242646"/>
            <a:ext cx="10766717" cy="740139"/>
          </a:xfrm>
          <a:prstGeom prst="rect">
            <a:avLst/>
          </a:prstGeom>
        </p:spPr>
        <p:txBody>
          <a:bodyPr wrap="square" lIns="0" tIns="0" rIns="0" bIns="0" rtlCol="0" anchor="t">
            <a:spAutoFit/>
          </a:bodyPr>
          <a:lstStyle/>
          <a:p>
            <a:pPr>
              <a:lnSpc>
                <a:spcPts val="5668"/>
              </a:lnSpc>
            </a:pPr>
            <a:r>
              <a:rPr lang="en" altLang="zh-TW" sz="6000" dirty="0"/>
              <a:t>Autonomous smart storage robot</a:t>
            </a:r>
            <a:endParaRPr lang="en-US" sz="5668" b="1" spc="56" dirty="0">
              <a:solidFill>
                <a:srgbClr val="2B2E31"/>
              </a:solidFill>
              <a:latin typeface="Montserrat Classic Bold"/>
              <a:ea typeface="Montserrat Classic Bold"/>
              <a:cs typeface="Montserrat Classic Bold"/>
              <a:sym typeface="Montserrat Classic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7704004" y="1940536"/>
            <a:ext cx="1173491" cy="0"/>
          </a:xfrm>
          <a:prstGeom prst="line">
            <a:avLst/>
          </a:prstGeom>
          <a:ln w="104775" cap="flat">
            <a:solidFill>
              <a:srgbClr val="2B2E31"/>
            </a:solidFill>
            <a:prstDash val="solid"/>
            <a:headEnd type="none" w="sm" len="sm"/>
            <a:tailEnd type="none" w="sm" len="sm"/>
          </a:ln>
        </p:spPr>
      </p:sp>
      <p:grpSp>
        <p:nvGrpSpPr>
          <p:cNvPr id="3" name="Group 3"/>
          <p:cNvGrpSpPr/>
          <p:nvPr/>
        </p:nvGrpSpPr>
        <p:grpSpPr>
          <a:xfrm>
            <a:off x="-228600" y="-381000"/>
            <a:ext cx="4502673" cy="10948419"/>
            <a:chOff x="0" y="0"/>
            <a:chExt cx="1185889" cy="2883534"/>
          </a:xfrm>
        </p:grpSpPr>
        <p:sp>
          <p:nvSpPr>
            <p:cNvPr id="4" name="Freeform 4"/>
            <p:cNvSpPr/>
            <p:nvPr/>
          </p:nvSpPr>
          <p:spPr>
            <a:xfrm>
              <a:off x="0" y="0"/>
              <a:ext cx="1185889" cy="2883534"/>
            </a:xfrm>
            <a:custGeom>
              <a:avLst/>
              <a:gdLst/>
              <a:ahLst/>
              <a:cxnLst/>
              <a:rect l="l" t="t" r="r" b="b"/>
              <a:pathLst>
                <a:path w="1185889" h="2883534">
                  <a:moveTo>
                    <a:pt x="0" y="0"/>
                  </a:moveTo>
                  <a:lnTo>
                    <a:pt x="1185889" y="0"/>
                  </a:lnTo>
                  <a:lnTo>
                    <a:pt x="1185889" y="2883534"/>
                  </a:lnTo>
                  <a:lnTo>
                    <a:pt x="0" y="2883534"/>
                  </a:lnTo>
                  <a:close/>
                </a:path>
              </a:pathLst>
            </a:custGeom>
            <a:solidFill>
              <a:srgbClr val="2B2E31"/>
            </a:solidFill>
          </p:spPr>
        </p:sp>
        <p:sp>
          <p:nvSpPr>
            <p:cNvPr id="5" name="TextBox 5"/>
            <p:cNvSpPr txBox="1"/>
            <p:nvPr/>
          </p:nvSpPr>
          <p:spPr>
            <a:xfrm>
              <a:off x="0" y="-38100"/>
              <a:ext cx="1185889" cy="292163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0800000">
            <a:off x="0" y="0"/>
            <a:ext cx="4274073" cy="3642995"/>
          </a:xfrm>
          <a:custGeom>
            <a:avLst/>
            <a:gdLst/>
            <a:ahLst/>
            <a:cxnLst/>
            <a:rect l="l" t="t" r="r" b="b"/>
            <a:pathLst>
              <a:path w="4274073" h="3642995">
                <a:moveTo>
                  <a:pt x="0" y="0"/>
                </a:moveTo>
                <a:lnTo>
                  <a:pt x="4274073" y="0"/>
                </a:lnTo>
                <a:lnTo>
                  <a:pt x="4274073" y="3642995"/>
                </a:lnTo>
                <a:lnTo>
                  <a:pt x="0" y="3642995"/>
                </a:lnTo>
                <a:lnTo>
                  <a:pt x="0" y="0"/>
                </a:lnTo>
                <a:close/>
              </a:path>
            </a:pathLst>
          </a:custGeom>
          <a:blipFill>
            <a:blip r:embed="rId6"/>
            <a:stretch>
              <a:fillRect l="-143548" t="-62854" r="-62149" b="-38888"/>
            </a:stretch>
          </a:blipFill>
        </p:spPr>
      </p:sp>
      <p:sp>
        <p:nvSpPr>
          <p:cNvPr id="7" name="Freeform 7"/>
          <p:cNvSpPr/>
          <p:nvPr/>
        </p:nvSpPr>
        <p:spPr>
          <a:xfrm>
            <a:off x="0" y="3642995"/>
            <a:ext cx="4274073" cy="4992557"/>
          </a:xfrm>
          <a:custGeom>
            <a:avLst/>
            <a:gdLst/>
            <a:ahLst/>
            <a:cxnLst/>
            <a:rect l="l" t="t" r="r" b="b"/>
            <a:pathLst>
              <a:path w="4274073" h="4992557">
                <a:moveTo>
                  <a:pt x="0" y="0"/>
                </a:moveTo>
                <a:lnTo>
                  <a:pt x="4274073" y="0"/>
                </a:lnTo>
                <a:lnTo>
                  <a:pt x="4274073" y="4992557"/>
                </a:lnTo>
                <a:lnTo>
                  <a:pt x="0" y="4992557"/>
                </a:lnTo>
                <a:lnTo>
                  <a:pt x="0" y="0"/>
                </a:lnTo>
                <a:close/>
              </a:path>
            </a:pathLst>
          </a:custGeom>
          <a:blipFill>
            <a:blip r:embed="rId7"/>
            <a:stretch>
              <a:fillRect l="-217609" t="-46272" r="-85159" b="-47680"/>
            </a:stretch>
          </a:blipFill>
        </p:spPr>
      </p:sp>
      <p:sp>
        <p:nvSpPr>
          <p:cNvPr id="8" name="Freeform 8"/>
          <p:cNvSpPr/>
          <p:nvPr/>
        </p:nvSpPr>
        <p:spPr>
          <a:xfrm>
            <a:off x="0" y="8382472"/>
            <a:ext cx="4274073" cy="2184946"/>
          </a:xfrm>
          <a:custGeom>
            <a:avLst/>
            <a:gdLst/>
            <a:ahLst/>
            <a:cxnLst/>
            <a:rect l="l" t="t" r="r" b="b"/>
            <a:pathLst>
              <a:path w="4274073" h="2184946">
                <a:moveTo>
                  <a:pt x="0" y="0"/>
                </a:moveTo>
                <a:lnTo>
                  <a:pt x="4274073" y="0"/>
                </a:lnTo>
                <a:lnTo>
                  <a:pt x="4274073" y="2184947"/>
                </a:lnTo>
                <a:lnTo>
                  <a:pt x="0" y="2184947"/>
                </a:lnTo>
                <a:lnTo>
                  <a:pt x="0" y="0"/>
                </a:lnTo>
                <a:close/>
              </a:path>
            </a:pathLst>
          </a:custGeom>
          <a:blipFill>
            <a:blip r:embed="rId8"/>
            <a:stretch>
              <a:fillRect l="-74982" t="-110660" r="-88596" b="-79363"/>
            </a:stretch>
          </a:blipFill>
        </p:spPr>
      </p:sp>
      <p:sp>
        <p:nvSpPr>
          <p:cNvPr id="9" name="TextBox 9"/>
          <p:cNvSpPr txBox="1"/>
          <p:nvPr/>
        </p:nvSpPr>
        <p:spPr>
          <a:xfrm>
            <a:off x="7689741" y="983314"/>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MECHANISM</a:t>
            </a:r>
          </a:p>
        </p:txBody>
      </p:sp>
      <p:sp>
        <p:nvSpPr>
          <p:cNvPr id="10" name="TextBox 10"/>
          <p:cNvSpPr txBox="1"/>
          <p:nvPr/>
        </p:nvSpPr>
        <p:spPr>
          <a:xfrm>
            <a:off x="7704004" y="3382461"/>
            <a:ext cx="9569559" cy="836295"/>
          </a:xfrm>
          <a:prstGeom prst="rect">
            <a:avLst/>
          </a:prstGeom>
        </p:spPr>
        <p:txBody>
          <a:bodyPr lIns="0" tIns="0" rIns="0" bIns="0" rtlCol="0" anchor="t">
            <a:spAutoFit/>
          </a:bodyPr>
          <a:lstStyle/>
          <a:p>
            <a:pPr algn="just">
              <a:lnSpc>
                <a:spcPts val="3449"/>
              </a:lnSpc>
            </a:pPr>
            <a:r>
              <a:rPr lang="en-US" sz="2299">
                <a:solidFill>
                  <a:srgbClr val="2B2E31"/>
                </a:solidFill>
                <a:latin typeface="Montserrat Classic"/>
                <a:ea typeface="Montserrat Classic"/>
                <a:cs typeface="Montserrat Classic"/>
                <a:sym typeface="Montserrat Classic"/>
              </a:rPr>
              <a:t>伺服馬達套上齒輪，搭配上下兩條尺條，讓夾子兩側朝不同方向移動，做到「張開」、「夾緊」的動作。</a:t>
            </a:r>
          </a:p>
        </p:txBody>
      </p:sp>
      <p:sp>
        <p:nvSpPr>
          <p:cNvPr id="11" name="TextBox 11"/>
          <p:cNvSpPr txBox="1"/>
          <p:nvPr/>
        </p:nvSpPr>
        <p:spPr>
          <a:xfrm>
            <a:off x="7704004" y="2669964"/>
            <a:ext cx="6420805" cy="494644"/>
          </a:xfrm>
          <a:prstGeom prst="rect">
            <a:avLst/>
          </a:prstGeom>
        </p:spPr>
        <p:txBody>
          <a:bodyPr lIns="0" tIns="0" rIns="0" bIns="0" rtlCol="0" anchor="t">
            <a:spAutoFit/>
          </a:bodyPr>
          <a:lstStyle/>
          <a:p>
            <a:pPr algn="l">
              <a:lnSpc>
                <a:spcPts val="3724"/>
              </a:lnSpc>
            </a:pPr>
            <a:r>
              <a:rPr lang="en-US" sz="3724" b="1" spc="37">
                <a:solidFill>
                  <a:srgbClr val="2B2E31"/>
                </a:solidFill>
                <a:latin typeface="Montserrat Classic Bold"/>
                <a:ea typeface="Montserrat Classic Bold"/>
                <a:cs typeface="Montserrat Classic Bold"/>
                <a:sym typeface="Montserrat Classic Bold"/>
              </a:rPr>
              <a:t>GRIPPER</a:t>
            </a:r>
          </a:p>
        </p:txBody>
      </p:sp>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4274073" y="396"/>
            <a:ext cx="14013927" cy="6897479"/>
          </a:xfrm>
          <a:prstGeom prst="rect">
            <a:avLst/>
          </a:prstGeom>
        </p:spPr>
      </p:pic>
      <p:pic>
        <p:nvPicPr>
          <p:cNvPr id="13" name="Picture 1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rcRect t="19906" b="29175"/>
          <a:stretch>
            <a:fillRect/>
          </a:stretch>
        </p:blipFill>
        <p:spPr>
          <a:xfrm>
            <a:off x="4274073" y="6897876"/>
            <a:ext cx="14013927" cy="4013765"/>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12"/>
                </p:tgtEl>
              </p:cMediaNode>
            </p:video>
            <p:video>
              <p:cMediaNode vol="100000">
                <p:cTn id="3" fill="hold" display="0">
                  <p:stCondLst>
                    <p:cond delay="indefinite"/>
                  </p:stCondLst>
                </p:cTn>
                <p:tgtEl>
                  <p:spTgt spid="1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0145" y="2039157"/>
            <a:ext cx="3333241" cy="4245412"/>
          </a:xfrm>
          <a:custGeom>
            <a:avLst/>
            <a:gdLst/>
            <a:ahLst/>
            <a:cxnLst/>
            <a:rect l="l" t="t" r="r" b="b"/>
            <a:pathLst>
              <a:path w="3333241" h="4245412">
                <a:moveTo>
                  <a:pt x="0" y="0"/>
                </a:moveTo>
                <a:lnTo>
                  <a:pt x="3333242" y="0"/>
                </a:lnTo>
                <a:lnTo>
                  <a:pt x="3333242" y="4245413"/>
                </a:lnTo>
                <a:lnTo>
                  <a:pt x="0" y="4245413"/>
                </a:lnTo>
                <a:lnTo>
                  <a:pt x="0" y="0"/>
                </a:lnTo>
                <a:close/>
              </a:path>
            </a:pathLst>
          </a:custGeom>
          <a:blipFill>
            <a:blip r:embed="rId2"/>
            <a:stretch>
              <a:fillRect l="-164616" t="-50650" r="-145707" b="-30565"/>
            </a:stretch>
          </a:blipFill>
        </p:spPr>
      </p:sp>
      <p:sp>
        <p:nvSpPr>
          <p:cNvPr id="3" name="Freeform 3"/>
          <p:cNvSpPr/>
          <p:nvPr/>
        </p:nvSpPr>
        <p:spPr>
          <a:xfrm>
            <a:off x="5637153" y="2039157"/>
            <a:ext cx="5900404" cy="4245412"/>
          </a:xfrm>
          <a:custGeom>
            <a:avLst/>
            <a:gdLst/>
            <a:ahLst/>
            <a:cxnLst/>
            <a:rect l="l" t="t" r="r" b="b"/>
            <a:pathLst>
              <a:path w="5900404" h="4245412">
                <a:moveTo>
                  <a:pt x="0" y="0"/>
                </a:moveTo>
                <a:lnTo>
                  <a:pt x="5900403" y="0"/>
                </a:lnTo>
                <a:lnTo>
                  <a:pt x="5900403" y="4245413"/>
                </a:lnTo>
                <a:lnTo>
                  <a:pt x="0" y="4245413"/>
                </a:lnTo>
                <a:lnTo>
                  <a:pt x="0" y="0"/>
                </a:lnTo>
                <a:close/>
              </a:path>
            </a:pathLst>
          </a:custGeom>
          <a:blipFill>
            <a:blip r:embed="rId3"/>
            <a:stretch>
              <a:fillRect b="-100000"/>
            </a:stretch>
          </a:blipFill>
        </p:spPr>
      </p:sp>
      <p:sp>
        <p:nvSpPr>
          <p:cNvPr id="4" name="Freeform 4"/>
          <p:cNvSpPr/>
          <p:nvPr/>
        </p:nvSpPr>
        <p:spPr>
          <a:xfrm>
            <a:off x="12254333" y="2039157"/>
            <a:ext cx="4646813" cy="4245412"/>
          </a:xfrm>
          <a:custGeom>
            <a:avLst/>
            <a:gdLst/>
            <a:ahLst/>
            <a:cxnLst/>
            <a:rect l="l" t="t" r="r" b="b"/>
            <a:pathLst>
              <a:path w="4646813" h="4245412">
                <a:moveTo>
                  <a:pt x="0" y="0"/>
                </a:moveTo>
                <a:lnTo>
                  <a:pt x="4646813" y="0"/>
                </a:lnTo>
                <a:lnTo>
                  <a:pt x="4646813" y="4245413"/>
                </a:lnTo>
                <a:lnTo>
                  <a:pt x="0" y="4245413"/>
                </a:lnTo>
                <a:lnTo>
                  <a:pt x="0" y="0"/>
                </a:lnTo>
                <a:close/>
              </a:path>
            </a:pathLst>
          </a:custGeom>
          <a:blipFill>
            <a:blip r:embed="rId4"/>
            <a:stretch>
              <a:fillRect l="-104326" t="-37507" r="-76597" b="-35452"/>
            </a:stretch>
          </a:blipFill>
        </p:spPr>
      </p:sp>
      <p:sp>
        <p:nvSpPr>
          <p:cNvPr id="5" name="TextBox 5"/>
          <p:cNvSpPr txBox="1"/>
          <p:nvPr/>
        </p:nvSpPr>
        <p:spPr>
          <a:xfrm>
            <a:off x="793245" y="6667500"/>
            <a:ext cx="4608453" cy="2147832"/>
          </a:xfrm>
          <a:prstGeom prst="rect">
            <a:avLst/>
          </a:prstGeom>
        </p:spPr>
        <p:txBody>
          <a:bodyPr lIns="0" tIns="0" rIns="0" bIns="0" rtlCol="0" anchor="t">
            <a:spAutoFit/>
          </a:bodyPr>
          <a:lstStyle/>
          <a:p>
            <a:pPr algn="just">
              <a:lnSpc>
                <a:spcPts val="3449"/>
              </a:lnSpc>
            </a:pPr>
            <a:r>
              <a:rPr lang="en" altLang="zh-TW" sz="2400" dirty="0"/>
              <a:t>Place the item in the container below the camera. After the camera takes a photo and sends the data, the bottom door opens and the item drops into the box below.</a:t>
            </a:r>
            <a:endParaRPr lang="en-US" sz="2299" dirty="0">
              <a:solidFill>
                <a:srgbClr val="2B2E31"/>
              </a:solidFill>
              <a:latin typeface="Montserrat Classic"/>
              <a:ea typeface="Montserrat Classic"/>
              <a:cs typeface="Montserrat Classic"/>
              <a:sym typeface="Montserrat Classic"/>
            </a:endParaRPr>
          </a:p>
        </p:txBody>
      </p:sp>
      <p:sp>
        <p:nvSpPr>
          <p:cNvPr id="6" name="TextBox 6"/>
          <p:cNvSpPr txBox="1"/>
          <p:nvPr/>
        </p:nvSpPr>
        <p:spPr>
          <a:xfrm>
            <a:off x="12292693" y="6904693"/>
            <a:ext cx="4608453" cy="1275798"/>
          </a:xfrm>
          <a:prstGeom prst="rect">
            <a:avLst/>
          </a:prstGeom>
        </p:spPr>
        <p:txBody>
          <a:bodyPr lIns="0" tIns="0" rIns="0" bIns="0" rtlCol="0" anchor="t">
            <a:spAutoFit/>
          </a:bodyPr>
          <a:lstStyle/>
          <a:p>
            <a:pPr algn="just">
              <a:lnSpc>
                <a:spcPts val="3449"/>
              </a:lnSpc>
            </a:pPr>
            <a:r>
              <a:rPr lang="en" altLang="zh-TW" sz="2400" dirty="0"/>
              <a:t>The gripper picks up the box containing the item and moves to the target storage slot.</a:t>
            </a:r>
            <a:endParaRPr lang="en-US" sz="2299" dirty="0">
              <a:solidFill>
                <a:srgbClr val="2B2E31"/>
              </a:solidFill>
              <a:latin typeface="Montserrat Classic"/>
              <a:ea typeface="Montserrat Classic"/>
              <a:cs typeface="Montserrat Classic"/>
              <a:sym typeface="Montserrat Classic"/>
            </a:endParaRPr>
          </a:p>
        </p:txBody>
      </p:sp>
      <p:sp>
        <p:nvSpPr>
          <p:cNvPr id="7" name="TextBox 7"/>
          <p:cNvSpPr txBox="1"/>
          <p:nvPr/>
        </p:nvSpPr>
        <p:spPr>
          <a:xfrm>
            <a:off x="6542969" y="6928266"/>
            <a:ext cx="4608453" cy="1264920"/>
          </a:xfrm>
          <a:prstGeom prst="rect">
            <a:avLst/>
          </a:prstGeom>
        </p:spPr>
        <p:txBody>
          <a:bodyPr lIns="0" tIns="0" rIns="0" bIns="0" rtlCol="0" anchor="t">
            <a:spAutoFit/>
          </a:bodyPr>
          <a:lstStyle/>
          <a:p>
            <a:pPr algn="just">
              <a:lnSpc>
                <a:spcPts val="3449"/>
              </a:lnSpc>
            </a:pPr>
            <a:r>
              <a:rPr lang="en" altLang="zh-TW" sz="2400" dirty="0"/>
              <a:t>The app retrieves the data and, after confirmation from the user, saves it to the app's records.</a:t>
            </a:r>
            <a:endParaRPr lang="en-US" sz="2299" dirty="0">
              <a:solidFill>
                <a:srgbClr val="2B2E31"/>
              </a:solidFill>
              <a:latin typeface="Montserrat Classic"/>
              <a:ea typeface="Montserrat Classic"/>
              <a:cs typeface="Montserrat Classic"/>
              <a:sym typeface="Montserrat Classic"/>
            </a:endParaRPr>
          </a:p>
        </p:txBody>
      </p:sp>
      <p:sp>
        <p:nvSpPr>
          <p:cNvPr id="8" name="TextBox 8"/>
          <p:cNvSpPr txBox="1"/>
          <p:nvPr/>
        </p:nvSpPr>
        <p:spPr>
          <a:xfrm>
            <a:off x="538526" y="681509"/>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STEPS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70276" y="2267142"/>
            <a:ext cx="5214402" cy="3969785"/>
          </a:xfrm>
          <a:custGeom>
            <a:avLst/>
            <a:gdLst/>
            <a:ahLst/>
            <a:cxnLst/>
            <a:rect l="l" t="t" r="r" b="b"/>
            <a:pathLst>
              <a:path w="5214402" h="3969785">
                <a:moveTo>
                  <a:pt x="0" y="0"/>
                </a:moveTo>
                <a:lnTo>
                  <a:pt x="5214401" y="0"/>
                </a:lnTo>
                <a:lnTo>
                  <a:pt x="5214401" y="3969785"/>
                </a:lnTo>
                <a:lnTo>
                  <a:pt x="0" y="3969785"/>
                </a:lnTo>
                <a:lnTo>
                  <a:pt x="0" y="0"/>
                </a:lnTo>
                <a:close/>
              </a:path>
            </a:pathLst>
          </a:custGeom>
          <a:blipFill>
            <a:blip r:embed="rId2"/>
            <a:stretch>
              <a:fillRect b="-89019"/>
            </a:stretch>
          </a:blipFill>
        </p:spPr>
      </p:sp>
      <p:sp>
        <p:nvSpPr>
          <p:cNvPr id="3" name="Freeform 3"/>
          <p:cNvSpPr/>
          <p:nvPr/>
        </p:nvSpPr>
        <p:spPr>
          <a:xfrm>
            <a:off x="12883764" y="2267142"/>
            <a:ext cx="3196472" cy="4071215"/>
          </a:xfrm>
          <a:custGeom>
            <a:avLst/>
            <a:gdLst/>
            <a:ahLst/>
            <a:cxnLst/>
            <a:rect l="l" t="t" r="r" b="b"/>
            <a:pathLst>
              <a:path w="3196472" h="4071215">
                <a:moveTo>
                  <a:pt x="0" y="0"/>
                </a:moveTo>
                <a:lnTo>
                  <a:pt x="3196472" y="0"/>
                </a:lnTo>
                <a:lnTo>
                  <a:pt x="3196472" y="4071215"/>
                </a:lnTo>
                <a:lnTo>
                  <a:pt x="0" y="4071215"/>
                </a:lnTo>
                <a:lnTo>
                  <a:pt x="0" y="0"/>
                </a:lnTo>
                <a:close/>
              </a:path>
            </a:pathLst>
          </a:custGeom>
          <a:blipFill>
            <a:blip r:embed="rId3"/>
            <a:stretch>
              <a:fillRect l="-164616" t="-50650" r="-145707" b="-30565"/>
            </a:stretch>
          </a:blipFill>
        </p:spPr>
      </p:sp>
      <p:sp>
        <p:nvSpPr>
          <p:cNvPr id="4" name="TextBox 4"/>
          <p:cNvSpPr txBox="1"/>
          <p:nvPr/>
        </p:nvSpPr>
        <p:spPr>
          <a:xfrm>
            <a:off x="7011826" y="7441863"/>
            <a:ext cx="4608453" cy="1275798"/>
          </a:xfrm>
          <a:prstGeom prst="rect">
            <a:avLst/>
          </a:prstGeom>
        </p:spPr>
        <p:txBody>
          <a:bodyPr lIns="0" tIns="0" rIns="0" bIns="0" rtlCol="0" anchor="t">
            <a:spAutoFit/>
          </a:bodyPr>
          <a:lstStyle/>
          <a:p>
            <a:pPr>
              <a:lnSpc>
                <a:spcPts val="3449"/>
              </a:lnSpc>
            </a:pPr>
            <a:r>
              <a:rPr lang="en" altLang="zh-TW" sz="2400" dirty="0"/>
              <a:t>The gripper picks up the box containing the item and moves it to the initial slot.</a:t>
            </a:r>
            <a:endParaRPr lang="en-US" sz="2299" dirty="0">
              <a:solidFill>
                <a:srgbClr val="2B2E31"/>
              </a:solidFill>
              <a:latin typeface="Montserrat Classic"/>
              <a:ea typeface="Montserrat Classic"/>
              <a:cs typeface="Montserrat Classic"/>
              <a:sym typeface="Montserrat Classic"/>
            </a:endParaRPr>
          </a:p>
        </p:txBody>
      </p:sp>
      <p:sp>
        <p:nvSpPr>
          <p:cNvPr id="5" name="TextBox 5"/>
          <p:cNvSpPr txBox="1"/>
          <p:nvPr/>
        </p:nvSpPr>
        <p:spPr>
          <a:xfrm>
            <a:off x="12849004" y="7485678"/>
            <a:ext cx="4608453" cy="403765"/>
          </a:xfrm>
          <a:prstGeom prst="rect">
            <a:avLst/>
          </a:prstGeom>
        </p:spPr>
        <p:txBody>
          <a:bodyPr lIns="0" tIns="0" rIns="0" bIns="0" rtlCol="0" anchor="t">
            <a:spAutoFit/>
          </a:bodyPr>
          <a:lstStyle/>
          <a:p>
            <a:pPr algn="just">
              <a:lnSpc>
                <a:spcPts val="3449"/>
              </a:lnSpc>
            </a:pPr>
            <a:r>
              <a:rPr lang="en" altLang="zh-TW" sz="2400" dirty="0"/>
              <a:t>The user retrieves the item.</a:t>
            </a:r>
            <a:endParaRPr lang="en-US" sz="2299" dirty="0">
              <a:solidFill>
                <a:srgbClr val="2B2E31"/>
              </a:solidFill>
              <a:latin typeface="Montserrat Classic"/>
              <a:ea typeface="Montserrat Classic"/>
              <a:cs typeface="Montserrat Classic"/>
              <a:sym typeface="Montserrat Classic"/>
            </a:endParaRPr>
          </a:p>
        </p:txBody>
      </p:sp>
      <p:sp>
        <p:nvSpPr>
          <p:cNvPr id="6" name="TextBox 6"/>
          <p:cNvSpPr txBox="1"/>
          <p:nvPr/>
        </p:nvSpPr>
        <p:spPr>
          <a:xfrm>
            <a:off x="1173250" y="7441863"/>
            <a:ext cx="4608453" cy="1107996"/>
          </a:xfrm>
          <a:prstGeom prst="rect">
            <a:avLst/>
          </a:prstGeom>
        </p:spPr>
        <p:txBody>
          <a:bodyPr lIns="0" tIns="0" rIns="0" bIns="0" rtlCol="0" anchor="t">
            <a:spAutoFit/>
          </a:bodyPr>
          <a:lstStyle/>
          <a:p>
            <a:r>
              <a:rPr lang="en" altLang="zh-TW" sz="2400" dirty="0"/>
              <a:t>The user selects either to retrieve the item immediately or to schedule a retrieval time.</a:t>
            </a:r>
          </a:p>
        </p:txBody>
      </p:sp>
      <p:sp>
        <p:nvSpPr>
          <p:cNvPr id="7" name="Freeform 7"/>
          <p:cNvSpPr/>
          <p:nvPr/>
        </p:nvSpPr>
        <p:spPr>
          <a:xfrm>
            <a:off x="7011826" y="2267142"/>
            <a:ext cx="4456145" cy="4071215"/>
          </a:xfrm>
          <a:custGeom>
            <a:avLst/>
            <a:gdLst/>
            <a:ahLst/>
            <a:cxnLst/>
            <a:rect l="l" t="t" r="r" b="b"/>
            <a:pathLst>
              <a:path w="4456145" h="4071215">
                <a:moveTo>
                  <a:pt x="0" y="0"/>
                </a:moveTo>
                <a:lnTo>
                  <a:pt x="4456145" y="0"/>
                </a:lnTo>
                <a:lnTo>
                  <a:pt x="4456145" y="4071215"/>
                </a:lnTo>
                <a:lnTo>
                  <a:pt x="0" y="4071215"/>
                </a:lnTo>
                <a:lnTo>
                  <a:pt x="0" y="0"/>
                </a:lnTo>
                <a:close/>
              </a:path>
            </a:pathLst>
          </a:custGeom>
          <a:blipFill>
            <a:blip r:embed="rId4"/>
            <a:stretch>
              <a:fillRect l="-104326" t="-37507" r="-76597" b="-35452"/>
            </a:stretch>
          </a:blipFill>
        </p:spPr>
      </p:sp>
      <p:sp>
        <p:nvSpPr>
          <p:cNvPr id="8" name="TextBox 8"/>
          <p:cNvSpPr txBox="1"/>
          <p:nvPr/>
        </p:nvSpPr>
        <p:spPr>
          <a:xfrm>
            <a:off x="590581" y="681509"/>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STEPS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15100" y="2927241"/>
            <a:ext cx="6235854" cy="5592789"/>
          </a:xfrm>
          <a:custGeom>
            <a:avLst/>
            <a:gdLst/>
            <a:ahLst/>
            <a:cxnLst/>
            <a:rect l="l" t="t" r="r" b="b"/>
            <a:pathLst>
              <a:path w="6235854" h="5592789">
                <a:moveTo>
                  <a:pt x="0" y="0"/>
                </a:moveTo>
                <a:lnTo>
                  <a:pt x="6235854" y="0"/>
                </a:lnTo>
                <a:lnTo>
                  <a:pt x="6235854" y="5592790"/>
                </a:lnTo>
                <a:lnTo>
                  <a:pt x="0" y="5592790"/>
                </a:lnTo>
                <a:lnTo>
                  <a:pt x="0" y="0"/>
                </a:lnTo>
                <a:close/>
              </a:path>
            </a:pathLst>
          </a:custGeom>
          <a:blipFill>
            <a:blip r:embed="rId2"/>
            <a:stretch>
              <a:fillRect l="-84676" t="-49781" r="-99302" b="-28323"/>
            </a:stretch>
          </a:blipFill>
        </p:spPr>
      </p:sp>
      <p:sp>
        <p:nvSpPr>
          <p:cNvPr id="3" name="Freeform 3"/>
          <p:cNvSpPr/>
          <p:nvPr/>
        </p:nvSpPr>
        <p:spPr>
          <a:xfrm>
            <a:off x="9144000" y="2927241"/>
            <a:ext cx="7457052" cy="5592789"/>
          </a:xfrm>
          <a:custGeom>
            <a:avLst/>
            <a:gdLst/>
            <a:ahLst/>
            <a:cxnLst/>
            <a:rect l="l" t="t" r="r" b="b"/>
            <a:pathLst>
              <a:path w="7457052" h="5592789">
                <a:moveTo>
                  <a:pt x="0" y="0"/>
                </a:moveTo>
                <a:lnTo>
                  <a:pt x="7457052" y="0"/>
                </a:lnTo>
                <a:lnTo>
                  <a:pt x="7457052" y="5592790"/>
                </a:lnTo>
                <a:lnTo>
                  <a:pt x="0" y="5592790"/>
                </a:lnTo>
                <a:lnTo>
                  <a:pt x="0" y="0"/>
                </a:lnTo>
                <a:close/>
              </a:path>
            </a:pathLst>
          </a:custGeom>
          <a:blipFill>
            <a:blip r:embed="rId3"/>
            <a:stretch>
              <a:fillRect/>
            </a:stretch>
          </a:blipFill>
        </p:spPr>
      </p:sp>
      <p:sp>
        <p:nvSpPr>
          <p:cNvPr id="4" name="TextBox 4"/>
          <p:cNvSpPr txBox="1"/>
          <p:nvPr/>
        </p:nvSpPr>
        <p:spPr>
          <a:xfrm>
            <a:off x="1028700" y="1133475"/>
            <a:ext cx="15987833"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WHOLE DESIGN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5932990" y="2144767"/>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4" name="TextBox 4"/>
          <p:cNvSpPr txBox="1"/>
          <p:nvPr/>
        </p:nvSpPr>
        <p:spPr>
          <a:xfrm>
            <a:off x="5918727" y="1133475"/>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HARDWARE</a:t>
            </a:r>
          </a:p>
        </p:txBody>
      </p:sp>
      <p:grpSp>
        <p:nvGrpSpPr>
          <p:cNvPr id="5" name="Group 5"/>
          <p:cNvGrpSpPr/>
          <p:nvPr/>
        </p:nvGrpSpPr>
        <p:grpSpPr>
          <a:xfrm>
            <a:off x="-228600" y="-381000"/>
            <a:ext cx="4502673" cy="10948419"/>
            <a:chOff x="0" y="0"/>
            <a:chExt cx="1185889" cy="2883534"/>
          </a:xfrm>
        </p:grpSpPr>
        <p:sp>
          <p:nvSpPr>
            <p:cNvPr id="6" name="Freeform 6"/>
            <p:cNvSpPr/>
            <p:nvPr/>
          </p:nvSpPr>
          <p:spPr>
            <a:xfrm>
              <a:off x="0" y="0"/>
              <a:ext cx="1185889" cy="2883534"/>
            </a:xfrm>
            <a:custGeom>
              <a:avLst/>
              <a:gdLst/>
              <a:ahLst/>
              <a:cxnLst/>
              <a:rect l="l" t="t" r="r" b="b"/>
              <a:pathLst>
                <a:path w="1185889" h="2883534">
                  <a:moveTo>
                    <a:pt x="0" y="0"/>
                  </a:moveTo>
                  <a:lnTo>
                    <a:pt x="1185889" y="0"/>
                  </a:lnTo>
                  <a:lnTo>
                    <a:pt x="1185889" y="2883534"/>
                  </a:lnTo>
                  <a:lnTo>
                    <a:pt x="0" y="2883534"/>
                  </a:lnTo>
                  <a:close/>
                </a:path>
              </a:pathLst>
            </a:custGeom>
            <a:solidFill>
              <a:srgbClr val="2B2E31"/>
            </a:solidFill>
          </p:spPr>
        </p:sp>
        <p:sp>
          <p:nvSpPr>
            <p:cNvPr id="7" name="TextBox 7"/>
            <p:cNvSpPr txBox="1"/>
            <p:nvPr/>
          </p:nvSpPr>
          <p:spPr>
            <a:xfrm>
              <a:off x="0" y="-38100"/>
              <a:ext cx="1185889" cy="292163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932990" y="3542147"/>
            <a:ext cx="9569559" cy="359073"/>
          </a:xfrm>
          <a:prstGeom prst="rect">
            <a:avLst/>
          </a:prstGeom>
        </p:spPr>
        <p:txBody>
          <a:bodyPr lIns="0" tIns="0" rIns="0" bIns="0" rtlCol="0" anchor="t">
            <a:spAutoFit/>
          </a:bodyPr>
          <a:lstStyle/>
          <a:p>
            <a:pPr algn="just">
              <a:lnSpc>
                <a:spcPts val="2849"/>
              </a:lnSpc>
            </a:pPr>
            <a:r>
              <a:rPr lang="en" altLang="zh-TW" sz="2400" dirty="0"/>
              <a:t>powered by a </a:t>
            </a:r>
            <a:r>
              <a:rPr lang="en" altLang="zh-TW" sz="2400" b="1" dirty="0"/>
              <a:t>Type-C charging cable</a:t>
            </a:r>
            <a:endParaRPr lang="en-US" sz="2400" dirty="0">
              <a:solidFill>
                <a:srgbClr val="2B2E31"/>
              </a:solidFill>
              <a:latin typeface="Montserrat Classic"/>
              <a:ea typeface="Montserrat Classic"/>
              <a:cs typeface="Montserrat Classic"/>
              <a:sym typeface="Montserrat Classic"/>
            </a:endParaRPr>
          </a:p>
        </p:txBody>
      </p:sp>
      <p:sp>
        <p:nvSpPr>
          <p:cNvPr id="9" name="TextBox 9"/>
          <p:cNvSpPr txBox="1"/>
          <p:nvPr/>
        </p:nvSpPr>
        <p:spPr>
          <a:xfrm>
            <a:off x="5932990" y="2820125"/>
            <a:ext cx="6420805" cy="494644"/>
          </a:xfrm>
          <a:prstGeom prst="rect">
            <a:avLst/>
          </a:prstGeom>
        </p:spPr>
        <p:txBody>
          <a:bodyPr lIns="0" tIns="0" rIns="0" bIns="0" rtlCol="0" anchor="t">
            <a:spAutoFit/>
          </a:bodyPr>
          <a:lstStyle/>
          <a:p>
            <a:pPr algn="l">
              <a:lnSpc>
                <a:spcPts val="3724"/>
              </a:lnSpc>
            </a:pPr>
            <a:r>
              <a:rPr lang="en-US" sz="3724" b="1" spc="37">
                <a:solidFill>
                  <a:srgbClr val="2B2E31"/>
                </a:solidFill>
                <a:latin typeface="Montserrat Classic Bold"/>
                <a:ea typeface="Montserrat Classic Bold"/>
                <a:cs typeface="Montserrat Classic Bold"/>
                <a:sym typeface="Montserrat Classic Bold"/>
              </a:rPr>
              <a:t>POWER SUPPLY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5919348" y="2144767"/>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4" name="TextBox 4"/>
          <p:cNvSpPr txBox="1"/>
          <p:nvPr/>
        </p:nvSpPr>
        <p:spPr>
          <a:xfrm>
            <a:off x="5905085" y="1133475"/>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CONTROL</a:t>
            </a:r>
          </a:p>
        </p:txBody>
      </p:sp>
      <p:grpSp>
        <p:nvGrpSpPr>
          <p:cNvPr id="5" name="Group 5"/>
          <p:cNvGrpSpPr/>
          <p:nvPr/>
        </p:nvGrpSpPr>
        <p:grpSpPr>
          <a:xfrm>
            <a:off x="-228600" y="-381000"/>
            <a:ext cx="4502673" cy="10948419"/>
            <a:chOff x="0" y="0"/>
            <a:chExt cx="1185889" cy="2883534"/>
          </a:xfrm>
        </p:grpSpPr>
        <p:sp>
          <p:nvSpPr>
            <p:cNvPr id="6" name="Freeform 6"/>
            <p:cNvSpPr/>
            <p:nvPr/>
          </p:nvSpPr>
          <p:spPr>
            <a:xfrm>
              <a:off x="0" y="0"/>
              <a:ext cx="1185889" cy="2883534"/>
            </a:xfrm>
            <a:custGeom>
              <a:avLst/>
              <a:gdLst/>
              <a:ahLst/>
              <a:cxnLst/>
              <a:rect l="l" t="t" r="r" b="b"/>
              <a:pathLst>
                <a:path w="1185889" h="2883534">
                  <a:moveTo>
                    <a:pt x="0" y="0"/>
                  </a:moveTo>
                  <a:lnTo>
                    <a:pt x="1185889" y="0"/>
                  </a:lnTo>
                  <a:lnTo>
                    <a:pt x="1185889" y="2883534"/>
                  </a:lnTo>
                  <a:lnTo>
                    <a:pt x="0" y="2883534"/>
                  </a:lnTo>
                  <a:close/>
                </a:path>
              </a:pathLst>
            </a:custGeom>
            <a:solidFill>
              <a:srgbClr val="2B2E31"/>
            </a:solidFill>
          </p:spPr>
        </p:sp>
        <p:sp>
          <p:nvSpPr>
            <p:cNvPr id="7" name="TextBox 7"/>
            <p:cNvSpPr txBox="1"/>
            <p:nvPr/>
          </p:nvSpPr>
          <p:spPr>
            <a:xfrm>
              <a:off x="0" y="-38100"/>
              <a:ext cx="1185889" cy="292163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919348" y="3542147"/>
            <a:ext cx="9569559" cy="359073"/>
          </a:xfrm>
          <a:prstGeom prst="rect">
            <a:avLst/>
          </a:prstGeom>
        </p:spPr>
        <p:txBody>
          <a:bodyPr lIns="0" tIns="0" rIns="0" bIns="0" rtlCol="0" anchor="t">
            <a:spAutoFit/>
          </a:bodyPr>
          <a:lstStyle/>
          <a:p>
            <a:pPr algn="just">
              <a:lnSpc>
                <a:spcPts val="2849"/>
              </a:lnSpc>
            </a:pPr>
            <a:r>
              <a:rPr lang="en" altLang="zh-TW" sz="2400" b="1" dirty="0"/>
              <a:t>RPI</a:t>
            </a:r>
            <a:r>
              <a:rPr lang="en" altLang="zh-TW" sz="2400" dirty="0"/>
              <a:t> (Raspberry Pi) integrates both the software and hardware</a:t>
            </a:r>
            <a:endParaRPr lang="en-US" sz="2400" dirty="0">
              <a:solidFill>
                <a:srgbClr val="2B2E31"/>
              </a:solidFill>
              <a:latin typeface="Montserrat Classic"/>
              <a:ea typeface="Montserrat Classic"/>
              <a:cs typeface="Montserrat Classic"/>
              <a:sym typeface="Montserrat Classic"/>
            </a:endParaRPr>
          </a:p>
        </p:txBody>
      </p:sp>
      <p:sp>
        <p:nvSpPr>
          <p:cNvPr id="9" name="TextBox 9"/>
          <p:cNvSpPr txBox="1"/>
          <p:nvPr/>
        </p:nvSpPr>
        <p:spPr>
          <a:xfrm>
            <a:off x="5919348" y="2820125"/>
            <a:ext cx="6420805" cy="494644"/>
          </a:xfrm>
          <a:prstGeom prst="rect">
            <a:avLst/>
          </a:prstGeom>
        </p:spPr>
        <p:txBody>
          <a:bodyPr lIns="0" tIns="0" rIns="0" bIns="0" rtlCol="0" anchor="t">
            <a:spAutoFit/>
          </a:bodyPr>
          <a:lstStyle/>
          <a:p>
            <a:pPr algn="l">
              <a:lnSpc>
                <a:spcPts val="3724"/>
              </a:lnSpc>
            </a:pPr>
            <a:r>
              <a:rPr lang="en-US" sz="3724" b="1" spc="37" dirty="0">
                <a:solidFill>
                  <a:srgbClr val="2B2E31"/>
                </a:solidFill>
                <a:latin typeface="Montserrat Classic Bold"/>
                <a:ea typeface="Montserrat Classic Bold"/>
                <a:cs typeface="Montserrat Classic Bold"/>
                <a:sym typeface="Montserrat Classic Bold"/>
              </a:rPr>
              <a:t>MICROPROCESSOR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6353303" y="9153525"/>
            <a:ext cx="905997" cy="0"/>
          </a:xfrm>
          <a:prstGeom prst="line">
            <a:avLst/>
          </a:prstGeom>
          <a:ln w="76200" cap="flat">
            <a:solidFill>
              <a:srgbClr val="2B2E31"/>
            </a:solidFill>
            <a:prstDash val="solid"/>
            <a:headEnd type="none" w="sm" len="sm"/>
            <a:tailEnd type="none" w="sm" len="sm"/>
          </a:ln>
        </p:spPr>
      </p:sp>
      <p:grpSp>
        <p:nvGrpSpPr>
          <p:cNvPr id="3" name="Group 3"/>
          <p:cNvGrpSpPr/>
          <p:nvPr/>
        </p:nvGrpSpPr>
        <p:grpSpPr>
          <a:xfrm>
            <a:off x="-228600" y="-381000"/>
            <a:ext cx="4502673" cy="10948419"/>
            <a:chOff x="0" y="0"/>
            <a:chExt cx="1185889" cy="2883534"/>
          </a:xfrm>
        </p:grpSpPr>
        <p:sp>
          <p:nvSpPr>
            <p:cNvPr id="4" name="Freeform 4"/>
            <p:cNvSpPr/>
            <p:nvPr/>
          </p:nvSpPr>
          <p:spPr>
            <a:xfrm>
              <a:off x="0" y="0"/>
              <a:ext cx="1185889" cy="2883534"/>
            </a:xfrm>
            <a:custGeom>
              <a:avLst/>
              <a:gdLst/>
              <a:ahLst/>
              <a:cxnLst/>
              <a:rect l="l" t="t" r="r" b="b"/>
              <a:pathLst>
                <a:path w="1185889" h="2883534">
                  <a:moveTo>
                    <a:pt x="0" y="0"/>
                  </a:moveTo>
                  <a:lnTo>
                    <a:pt x="1185889" y="0"/>
                  </a:lnTo>
                  <a:lnTo>
                    <a:pt x="1185889" y="2883534"/>
                  </a:lnTo>
                  <a:lnTo>
                    <a:pt x="0" y="2883534"/>
                  </a:lnTo>
                  <a:close/>
                </a:path>
              </a:pathLst>
            </a:custGeom>
            <a:solidFill>
              <a:srgbClr val="2B2E31"/>
            </a:solidFill>
          </p:spPr>
        </p:sp>
        <p:sp>
          <p:nvSpPr>
            <p:cNvPr id="5" name="TextBox 5"/>
            <p:cNvSpPr txBox="1"/>
            <p:nvPr/>
          </p:nvSpPr>
          <p:spPr>
            <a:xfrm>
              <a:off x="0" y="-38100"/>
              <a:ext cx="1185889" cy="292163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993169" y="3382461"/>
            <a:ext cx="11266131" cy="839782"/>
          </a:xfrm>
          <a:prstGeom prst="rect">
            <a:avLst/>
          </a:prstGeom>
        </p:spPr>
        <p:txBody>
          <a:bodyPr wrap="square" lIns="0" tIns="0" rIns="0" bIns="0" rtlCol="0" anchor="t">
            <a:spAutoFit/>
          </a:bodyPr>
          <a:lstStyle/>
          <a:p>
            <a:pPr algn="just">
              <a:lnSpc>
                <a:spcPts val="3449"/>
              </a:lnSpc>
            </a:pPr>
            <a:r>
              <a:rPr lang="en" altLang="zh-TW" sz="2400" b="1" dirty="0"/>
              <a:t>Limit switches</a:t>
            </a:r>
            <a:r>
              <a:rPr lang="en" altLang="zh-TW" sz="2400" dirty="0"/>
              <a:t> are installed at the end of each axis. When the device hits a limit, a signal is sent back to reset the position to zero.</a:t>
            </a:r>
            <a:endParaRPr lang="en-US" sz="2299" dirty="0">
              <a:solidFill>
                <a:srgbClr val="2B2E31"/>
              </a:solidFill>
              <a:latin typeface="Montserrat Classic"/>
              <a:ea typeface="Montserrat Classic"/>
              <a:cs typeface="Montserrat Classic"/>
              <a:sym typeface="Montserrat Classic"/>
            </a:endParaRPr>
          </a:p>
        </p:txBody>
      </p:sp>
      <p:sp>
        <p:nvSpPr>
          <p:cNvPr id="7" name="TextBox 7"/>
          <p:cNvSpPr txBox="1"/>
          <p:nvPr/>
        </p:nvSpPr>
        <p:spPr>
          <a:xfrm>
            <a:off x="5993169" y="2669964"/>
            <a:ext cx="6420805" cy="494644"/>
          </a:xfrm>
          <a:prstGeom prst="rect">
            <a:avLst/>
          </a:prstGeom>
        </p:spPr>
        <p:txBody>
          <a:bodyPr lIns="0" tIns="0" rIns="0" bIns="0" rtlCol="0" anchor="t">
            <a:spAutoFit/>
          </a:bodyPr>
          <a:lstStyle/>
          <a:p>
            <a:pPr algn="l">
              <a:lnSpc>
                <a:spcPts val="3724"/>
              </a:lnSpc>
            </a:pPr>
            <a:r>
              <a:rPr lang="en-US" sz="3724" b="1" spc="37" dirty="0">
                <a:solidFill>
                  <a:srgbClr val="2B2E31"/>
                </a:solidFill>
                <a:latin typeface="Montserrat Classic Bold"/>
                <a:ea typeface="Montserrat Classic Bold"/>
                <a:cs typeface="Montserrat Classic Bold"/>
                <a:sym typeface="Montserrat Classic Bold"/>
              </a:rPr>
              <a:t>POSITION CALIBRATION</a:t>
            </a:r>
          </a:p>
        </p:txBody>
      </p:sp>
      <p:sp>
        <p:nvSpPr>
          <p:cNvPr id="8" name="TextBox 8"/>
          <p:cNvSpPr txBox="1"/>
          <p:nvPr/>
        </p:nvSpPr>
        <p:spPr>
          <a:xfrm>
            <a:off x="6059844" y="5361241"/>
            <a:ext cx="9569559" cy="403765"/>
          </a:xfrm>
          <a:prstGeom prst="rect">
            <a:avLst/>
          </a:prstGeom>
        </p:spPr>
        <p:txBody>
          <a:bodyPr lIns="0" tIns="0" rIns="0" bIns="0" rtlCol="0" anchor="t">
            <a:spAutoFit/>
          </a:bodyPr>
          <a:lstStyle/>
          <a:p>
            <a:pPr algn="just">
              <a:lnSpc>
                <a:spcPts val="3449"/>
              </a:lnSpc>
            </a:pPr>
            <a:r>
              <a:rPr lang="en" altLang="zh-TW" sz="2400" dirty="0"/>
              <a:t>The system </a:t>
            </a:r>
            <a:r>
              <a:rPr lang="en" altLang="zh-TW" sz="2400" b="1" dirty="0"/>
              <a:t>automatically shuts down</a:t>
            </a:r>
            <a:r>
              <a:rPr lang="en" altLang="zh-TW" sz="2400" dirty="0"/>
              <a:t> when idle to save power.</a:t>
            </a:r>
            <a:endParaRPr lang="en-US" sz="2299" dirty="0">
              <a:solidFill>
                <a:srgbClr val="2B2E31"/>
              </a:solidFill>
              <a:latin typeface="Montserrat Classic"/>
              <a:ea typeface="Montserrat Classic"/>
              <a:cs typeface="Montserrat Classic"/>
              <a:sym typeface="Montserrat Classic"/>
            </a:endParaRPr>
          </a:p>
        </p:txBody>
      </p:sp>
      <p:sp>
        <p:nvSpPr>
          <p:cNvPr id="9" name="TextBox 9"/>
          <p:cNvSpPr txBox="1"/>
          <p:nvPr/>
        </p:nvSpPr>
        <p:spPr>
          <a:xfrm>
            <a:off x="5993169" y="4584764"/>
            <a:ext cx="6420805" cy="494644"/>
          </a:xfrm>
          <a:prstGeom prst="rect">
            <a:avLst/>
          </a:prstGeom>
        </p:spPr>
        <p:txBody>
          <a:bodyPr lIns="0" tIns="0" rIns="0" bIns="0" rtlCol="0" anchor="t">
            <a:spAutoFit/>
          </a:bodyPr>
          <a:lstStyle/>
          <a:p>
            <a:pPr algn="l">
              <a:lnSpc>
                <a:spcPts val="3724"/>
              </a:lnSpc>
            </a:pPr>
            <a:r>
              <a:rPr lang="en-US" sz="3724" b="1" spc="37">
                <a:solidFill>
                  <a:srgbClr val="2B2E31"/>
                </a:solidFill>
                <a:latin typeface="Montserrat Classic Bold"/>
                <a:ea typeface="Montserrat Classic Bold"/>
                <a:cs typeface="Montserrat Classic Bold"/>
                <a:sym typeface="Montserrat Classic Bold"/>
              </a:rPr>
              <a:t>ENERGY SAVING</a:t>
            </a:r>
          </a:p>
        </p:txBody>
      </p:sp>
      <p:sp>
        <p:nvSpPr>
          <p:cNvPr id="10" name="AutoShape 10"/>
          <p:cNvSpPr/>
          <p:nvPr/>
        </p:nvSpPr>
        <p:spPr>
          <a:xfrm>
            <a:off x="5919348" y="2144767"/>
            <a:ext cx="1173491" cy="0"/>
          </a:xfrm>
          <a:prstGeom prst="line">
            <a:avLst/>
          </a:prstGeom>
          <a:ln w="104775" cap="flat">
            <a:solidFill>
              <a:srgbClr val="2B2E31"/>
            </a:solidFill>
            <a:prstDash val="solid"/>
            <a:headEnd type="none" w="sm" len="sm"/>
            <a:tailEnd type="none" w="sm" len="sm"/>
          </a:ln>
        </p:spPr>
      </p:sp>
      <p:sp>
        <p:nvSpPr>
          <p:cNvPr id="11" name="TextBox 11"/>
          <p:cNvSpPr txBox="1"/>
          <p:nvPr/>
        </p:nvSpPr>
        <p:spPr>
          <a:xfrm>
            <a:off x="5905085" y="1133475"/>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CONTROL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6921572" y="1994606"/>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4" name="TextBox 4"/>
          <p:cNvSpPr txBox="1"/>
          <p:nvPr/>
        </p:nvSpPr>
        <p:spPr>
          <a:xfrm>
            <a:off x="6907308" y="983314"/>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APP</a:t>
            </a:r>
          </a:p>
        </p:txBody>
      </p:sp>
      <p:grpSp>
        <p:nvGrpSpPr>
          <p:cNvPr id="5" name="Group 5"/>
          <p:cNvGrpSpPr/>
          <p:nvPr/>
        </p:nvGrpSpPr>
        <p:grpSpPr>
          <a:xfrm>
            <a:off x="-228600" y="-381000"/>
            <a:ext cx="4502673" cy="10948419"/>
            <a:chOff x="0" y="0"/>
            <a:chExt cx="1185889" cy="2883534"/>
          </a:xfrm>
        </p:grpSpPr>
        <p:sp>
          <p:nvSpPr>
            <p:cNvPr id="6" name="Freeform 6"/>
            <p:cNvSpPr/>
            <p:nvPr/>
          </p:nvSpPr>
          <p:spPr>
            <a:xfrm>
              <a:off x="0" y="0"/>
              <a:ext cx="1185889" cy="2883534"/>
            </a:xfrm>
            <a:custGeom>
              <a:avLst/>
              <a:gdLst/>
              <a:ahLst/>
              <a:cxnLst/>
              <a:rect l="l" t="t" r="r" b="b"/>
              <a:pathLst>
                <a:path w="1185889" h="2883534">
                  <a:moveTo>
                    <a:pt x="0" y="0"/>
                  </a:moveTo>
                  <a:lnTo>
                    <a:pt x="1185889" y="0"/>
                  </a:lnTo>
                  <a:lnTo>
                    <a:pt x="1185889" y="2883534"/>
                  </a:lnTo>
                  <a:lnTo>
                    <a:pt x="0" y="2883534"/>
                  </a:lnTo>
                  <a:close/>
                </a:path>
              </a:pathLst>
            </a:custGeom>
            <a:solidFill>
              <a:srgbClr val="2B2E31"/>
            </a:solidFill>
          </p:spPr>
        </p:sp>
        <p:sp>
          <p:nvSpPr>
            <p:cNvPr id="7" name="TextBox 7"/>
            <p:cNvSpPr txBox="1"/>
            <p:nvPr/>
          </p:nvSpPr>
          <p:spPr>
            <a:xfrm>
              <a:off x="0" y="-38100"/>
              <a:ext cx="1185889" cy="292163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921572" y="3382461"/>
            <a:ext cx="10337728" cy="403765"/>
          </a:xfrm>
          <a:prstGeom prst="rect">
            <a:avLst/>
          </a:prstGeom>
        </p:spPr>
        <p:txBody>
          <a:bodyPr wrap="square" lIns="0" tIns="0" rIns="0" bIns="0" rtlCol="0" anchor="t">
            <a:spAutoFit/>
          </a:bodyPr>
          <a:lstStyle/>
          <a:p>
            <a:pPr algn="just">
              <a:lnSpc>
                <a:spcPts val="3449"/>
              </a:lnSpc>
            </a:pPr>
            <a:r>
              <a:rPr lang="en" altLang="zh-TW" sz="2400" b="1" dirty="0"/>
              <a:t>RPI</a:t>
            </a:r>
            <a:r>
              <a:rPr lang="en" altLang="zh-TW" sz="2400" dirty="0"/>
              <a:t> connects and facilitates communication between software and hardware</a:t>
            </a:r>
            <a:endParaRPr lang="en-US" sz="2299" dirty="0">
              <a:solidFill>
                <a:srgbClr val="2B2E31"/>
              </a:solidFill>
              <a:latin typeface="Montserrat Classic"/>
              <a:ea typeface="Montserrat Classic"/>
              <a:cs typeface="Montserrat Classic"/>
              <a:sym typeface="Montserrat Classic"/>
            </a:endParaRPr>
          </a:p>
        </p:txBody>
      </p:sp>
      <p:sp>
        <p:nvSpPr>
          <p:cNvPr id="9" name="TextBox 9"/>
          <p:cNvSpPr txBox="1"/>
          <p:nvPr/>
        </p:nvSpPr>
        <p:spPr>
          <a:xfrm>
            <a:off x="6921572" y="2669964"/>
            <a:ext cx="6420805" cy="494644"/>
          </a:xfrm>
          <a:prstGeom prst="rect">
            <a:avLst/>
          </a:prstGeom>
        </p:spPr>
        <p:txBody>
          <a:bodyPr lIns="0" tIns="0" rIns="0" bIns="0" rtlCol="0" anchor="t">
            <a:spAutoFit/>
          </a:bodyPr>
          <a:lstStyle/>
          <a:p>
            <a:pPr algn="l">
              <a:lnSpc>
                <a:spcPts val="3724"/>
              </a:lnSpc>
            </a:pPr>
            <a:r>
              <a:rPr lang="en-US" sz="3724" b="1" spc="37">
                <a:solidFill>
                  <a:srgbClr val="2B2E31"/>
                </a:solidFill>
                <a:latin typeface="Montserrat Classic Bold"/>
                <a:ea typeface="Montserrat Classic Bold"/>
                <a:cs typeface="Montserrat Classic Bold"/>
                <a:sym typeface="Montserrat Classic Bold"/>
              </a:rPr>
              <a:t>COMMUNICATION</a:t>
            </a:r>
          </a:p>
        </p:txBody>
      </p:sp>
      <p:sp>
        <p:nvSpPr>
          <p:cNvPr id="10" name="TextBox 10"/>
          <p:cNvSpPr txBox="1"/>
          <p:nvPr/>
        </p:nvSpPr>
        <p:spPr>
          <a:xfrm>
            <a:off x="6907308" y="5784130"/>
            <a:ext cx="10351992" cy="839782"/>
          </a:xfrm>
          <a:prstGeom prst="rect">
            <a:avLst/>
          </a:prstGeom>
        </p:spPr>
        <p:txBody>
          <a:bodyPr wrap="square" lIns="0" tIns="0" rIns="0" bIns="0" rtlCol="0" anchor="t">
            <a:spAutoFit/>
          </a:bodyPr>
          <a:lstStyle/>
          <a:p>
            <a:pPr algn="just">
              <a:lnSpc>
                <a:spcPts val="3449"/>
              </a:lnSpc>
            </a:pPr>
            <a:r>
              <a:rPr lang="en" altLang="zh-TW" sz="2400" dirty="0"/>
              <a:t>After an item is scanned and stored, you can search for it using keywords. </a:t>
            </a:r>
          </a:p>
          <a:p>
            <a:pPr algn="just">
              <a:lnSpc>
                <a:spcPts val="3449"/>
              </a:lnSpc>
            </a:pPr>
            <a:r>
              <a:rPr lang="en" altLang="zh-TW" sz="2400" dirty="0"/>
              <a:t>For example, to find a "bag," simply typing "b," "a," or "g" will bring up the item.</a:t>
            </a:r>
            <a:endParaRPr lang="en-US" sz="2299" dirty="0">
              <a:solidFill>
                <a:srgbClr val="2B2E31"/>
              </a:solidFill>
              <a:latin typeface="Montserrat Classic"/>
              <a:ea typeface="Montserrat Classic"/>
              <a:cs typeface="Montserrat Classic"/>
              <a:sym typeface="Montserrat Classic"/>
            </a:endParaRPr>
          </a:p>
        </p:txBody>
      </p:sp>
      <p:sp>
        <p:nvSpPr>
          <p:cNvPr id="11" name="TextBox 11"/>
          <p:cNvSpPr txBox="1"/>
          <p:nvPr/>
        </p:nvSpPr>
        <p:spPr>
          <a:xfrm>
            <a:off x="6921572" y="4833508"/>
            <a:ext cx="6420805" cy="494644"/>
          </a:xfrm>
          <a:prstGeom prst="rect">
            <a:avLst/>
          </a:prstGeom>
        </p:spPr>
        <p:txBody>
          <a:bodyPr lIns="0" tIns="0" rIns="0" bIns="0" rtlCol="0" anchor="t">
            <a:spAutoFit/>
          </a:bodyPr>
          <a:lstStyle/>
          <a:p>
            <a:pPr algn="l">
              <a:lnSpc>
                <a:spcPts val="3724"/>
              </a:lnSpc>
            </a:pPr>
            <a:r>
              <a:rPr lang="en-US" sz="3724" b="1" spc="37">
                <a:solidFill>
                  <a:srgbClr val="2B2E31"/>
                </a:solidFill>
                <a:latin typeface="Montserrat Classic Bold"/>
                <a:ea typeface="Montserrat Classic Bold"/>
                <a:cs typeface="Montserrat Classic Bold"/>
                <a:sym typeface="Montserrat Classic Bold"/>
              </a:rPr>
              <a:t>SEARCH</a:t>
            </a:r>
          </a:p>
        </p:txBody>
      </p:sp>
      <p:sp>
        <p:nvSpPr>
          <p:cNvPr id="12" name="Freeform 12"/>
          <p:cNvSpPr/>
          <p:nvPr/>
        </p:nvSpPr>
        <p:spPr>
          <a:xfrm>
            <a:off x="724409" y="618819"/>
            <a:ext cx="5203202" cy="6001606"/>
          </a:xfrm>
          <a:custGeom>
            <a:avLst/>
            <a:gdLst/>
            <a:ahLst/>
            <a:cxnLst/>
            <a:rect l="l" t="t" r="r" b="b"/>
            <a:pathLst>
              <a:path w="5203202" h="6001606">
                <a:moveTo>
                  <a:pt x="0" y="0"/>
                </a:moveTo>
                <a:lnTo>
                  <a:pt x="5203202" y="0"/>
                </a:lnTo>
                <a:lnTo>
                  <a:pt x="5203202" y="6001607"/>
                </a:lnTo>
                <a:lnTo>
                  <a:pt x="0" y="6001607"/>
                </a:lnTo>
                <a:lnTo>
                  <a:pt x="0" y="0"/>
                </a:lnTo>
                <a:close/>
              </a:path>
            </a:pathLst>
          </a:custGeom>
          <a:blipFill>
            <a:blip r:embed="rId2"/>
            <a:stretch>
              <a:fillRect t="-9486" b="-15272"/>
            </a:stretch>
          </a:blipFill>
        </p:spPr>
      </p:sp>
      <p:grpSp>
        <p:nvGrpSpPr>
          <p:cNvPr id="13" name="Group 13"/>
          <p:cNvGrpSpPr/>
          <p:nvPr/>
        </p:nvGrpSpPr>
        <p:grpSpPr>
          <a:xfrm>
            <a:off x="724409" y="5395867"/>
            <a:ext cx="5203202" cy="7263916"/>
            <a:chOff x="0" y="0"/>
            <a:chExt cx="6937603" cy="9685221"/>
          </a:xfrm>
        </p:grpSpPr>
        <p:pic>
          <p:nvPicPr>
            <p:cNvPr id="14" name="Picture 14"/>
            <p:cNvPicPr>
              <a:picLocks noChangeAspect="1"/>
            </p:cNvPicPr>
            <p:nvPr/>
          </p:nvPicPr>
          <p:blipFill>
            <a:blip r:embed="rId3"/>
            <a:srcRect t="1493" b="1493"/>
            <a:stretch>
              <a:fillRect/>
            </a:stretch>
          </p:blipFill>
          <p:spPr>
            <a:xfrm>
              <a:off x="0" y="0"/>
              <a:ext cx="6937603" cy="9685221"/>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7156341" y="1994606"/>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2B2E31"/>
            </a:solidFill>
            <a:prstDash val="solid"/>
            <a:headEnd type="none" w="sm" len="sm"/>
            <a:tailEnd type="none" w="sm" len="sm"/>
          </a:ln>
        </p:spPr>
      </p:sp>
      <p:grpSp>
        <p:nvGrpSpPr>
          <p:cNvPr id="4" name="Group 4"/>
          <p:cNvGrpSpPr/>
          <p:nvPr/>
        </p:nvGrpSpPr>
        <p:grpSpPr>
          <a:xfrm>
            <a:off x="-228600" y="-381000"/>
            <a:ext cx="4502673" cy="10948419"/>
            <a:chOff x="0" y="0"/>
            <a:chExt cx="1185889" cy="2883534"/>
          </a:xfrm>
        </p:grpSpPr>
        <p:sp>
          <p:nvSpPr>
            <p:cNvPr id="5" name="Freeform 5"/>
            <p:cNvSpPr/>
            <p:nvPr/>
          </p:nvSpPr>
          <p:spPr>
            <a:xfrm>
              <a:off x="0" y="0"/>
              <a:ext cx="1185889" cy="2883534"/>
            </a:xfrm>
            <a:custGeom>
              <a:avLst/>
              <a:gdLst/>
              <a:ahLst/>
              <a:cxnLst/>
              <a:rect l="l" t="t" r="r" b="b"/>
              <a:pathLst>
                <a:path w="1185889" h="2883534">
                  <a:moveTo>
                    <a:pt x="0" y="0"/>
                  </a:moveTo>
                  <a:lnTo>
                    <a:pt x="1185889" y="0"/>
                  </a:lnTo>
                  <a:lnTo>
                    <a:pt x="1185889" y="2883534"/>
                  </a:lnTo>
                  <a:lnTo>
                    <a:pt x="0" y="2883534"/>
                  </a:lnTo>
                  <a:close/>
                </a:path>
              </a:pathLst>
            </a:custGeom>
            <a:solidFill>
              <a:srgbClr val="2B2E31"/>
            </a:solidFill>
          </p:spPr>
        </p:sp>
        <p:sp>
          <p:nvSpPr>
            <p:cNvPr id="6" name="TextBox 6"/>
            <p:cNvSpPr txBox="1"/>
            <p:nvPr/>
          </p:nvSpPr>
          <p:spPr>
            <a:xfrm>
              <a:off x="0" y="-38100"/>
              <a:ext cx="1185889" cy="2921634"/>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844012" y="490981"/>
            <a:ext cx="5022014" cy="6269496"/>
          </a:xfrm>
          <a:custGeom>
            <a:avLst/>
            <a:gdLst/>
            <a:ahLst/>
            <a:cxnLst/>
            <a:rect l="l" t="t" r="r" b="b"/>
            <a:pathLst>
              <a:path w="5022014" h="6269496">
                <a:moveTo>
                  <a:pt x="0" y="0"/>
                </a:moveTo>
                <a:lnTo>
                  <a:pt x="5022013" y="0"/>
                </a:lnTo>
                <a:lnTo>
                  <a:pt x="5022013" y="6269496"/>
                </a:lnTo>
                <a:lnTo>
                  <a:pt x="0" y="6269496"/>
                </a:lnTo>
                <a:lnTo>
                  <a:pt x="0" y="0"/>
                </a:lnTo>
                <a:close/>
              </a:path>
            </a:pathLst>
          </a:custGeom>
          <a:blipFill>
            <a:blip r:embed="rId2"/>
            <a:stretch>
              <a:fillRect b="-15269"/>
            </a:stretch>
          </a:blipFill>
        </p:spPr>
      </p:sp>
      <p:sp>
        <p:nvSpPr>
          <p:cNvPr id="8" name="Freeform 8"/>
          <p:cNvSpPr/>
          <p:nvPr/>
        </p:nvSpPr>
        <p:spPr>
          <a:xfrm>
            <a:off x="844012" y="6760477"/>
            <a:ext cx="4991398" cy="6315413"/>
          </a:xfrm>
          <a:custGeom>
            <a:avLst/>
            <a:gdLst/>
            <a:ahLst/>
            <a:cxnLst/>
            <a:rect l="l" t="t" r="r" b="b"/>
            <a:pathLst>
              <a:path w="4991398" h="6315413">
                <a:moveTo>
                  <a:pt x="0" y="0"/>
                </a:moveTo>
                <a:lnTo>
                  <a:pt x="4991397" y="0"/>
                </a:lnTo>
                <a:lnTo>
                  <a:pt x="4991397" y="6315413"/>
                </a:lnTo>
                <a:lnTo>
                  <a:pt x="0" y="6315413"/>
                </a:lnTo>
                <a:lnTo>
                  <a:pt x="0" y="0"/>
                </a:lnTo>
                <a:close/>
              </a:path>
            </a:pathLst>
          </a:custGeom>
          <a:blipFill>
            <a:blip r:embed="rId3"/>
            <a:stretch>
              <a:fillRect b="-13733"/>
            </a:stretch>
          </a:blipFill>
        </p:spPr>
      </p:sp>
      <p:sp>
        <p:nvSpPr>
          <p:cNvPr id="9" name="TextBox 9"/>
          <p:cNvSpPr txBox="1"/>
          <p:nvPr/>
        </p:nvSpPr>
        <p:spPr>
          <a:xfrm>
            <a:off x="7142078" y="983314"/>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APP</a:t>
            </a:r>
          </a:p>
        </p:txBody>
      </p:sp>
      <p:sp>
        <p:nvSpPr>
          <p:cNvPr id="10" name="TextBox 10"/>
          <p:cNvSpPr txBox="1"/>
          <p:nvPr/>
        </p:nvSpPr>
        <p:spPr>
          <a:xfrm>
            <a:off x="7156341" y="3382461"/>
            <a:ext cx="10102959" cy="1275798"/>
          </a:xfrm>
          <a:prstGeom prst="rect">
            <a:avLst/>
          </a:prstGeom>
        </p:spPr>
        <p:txBody>
          <a:bodyPr wrap="square" lIns="0" tIns="0" rIns="0" bIns="0" rtlCol="0" anchor="t">
            <a:spAutoFit/>
          </a:bodyPr>
          <a:lstStyle/>
          <a:p>
            <a:pPr algn="just">
              <a:lnSpc>
                <a:spcPts val="3449"/>
              </a:lnSpc>
            </a:pPr>
            <a:r>
              <a:rPr lang="en" altLang="zh-TW" sz="2400" dirty="0"/>
              <a:t>The app records items retrieved during morning, afternoon, and evening hours. It then </a:t>
            </a:r>
            <a:r>
              <a:rPr lang="en" altLang="zh-TW" sz="2400" b="1" dirty="0"/>
              <a:t>recommends items</a:t>
            </a:r>
            <a:r>
              <a:rPr lang="en" altLang="zh-TW" sz="2400" dirty="0"/>
              <a:t> on the retrieval interface based on the time of day and recently viewed items.</a:t>
            </a:r>
            <a:endParaRPr lang="en-US" sz="2299" dirty="0">
              <a:solidFill>
                <a:srgbClr val="2B2E31"/>
              </a:solidFill>
              <a:latin typeface="Montserrat Classic"/>
              <a:ea typeface="Montserrat Classic"/>
              <a:cs typeface="Montserrat Classic"/>
              <a:sym typeface="Montserrat Classic"/>
            </a:endParaRPr>
          </a:p>
        </p:txBody>
      </p:sp>
      <p:sp>
        <p:nvSpPr>
          <p:cNvPr id="11" name="TextBox 11"/>
          <p:cNvSpPr txBox="1"/>
          <p:nvPr/>
        </p:nvSpPr>
        <p:spPr>
          <a:xfrm>
            <a:off x="7156341" y="2669964"/>
            <a:ext cx="6420805" cy="494644"/>
          </a:xfrm>
          <a:prstGeom prst="rect">
            <a:avLst/>
          </a:prstGeom>
        </p:spPr>
        <p:txBody>
          <a:bodyPr lIns="0" tIns="0" rIns="0" bIns="0" rtlCol="0" anchor="t">
            <a:spAutoFit/>
          </a:bodyPr>
          <a:lstStyle/>
          <a:p>
            <a:pPr algn="l">
              <a:lnSpc>
                <a:spcPts val="3724"/>
              </a:lnSpc>
            </a:pPr>
            <a:r>
              <a:rPr lang="en-US" sz="3724" b="1" spc="37">
                <a:solidFill>
                  <a:srgbClr val="2B2E31"/>
                </a:solidFill>
                <a:latin typeface="Montserrat Classic Bold"/>
                <a:ea typeface="Montserrat Classic Bold"/>
                <a:cs typeface="Montserrat Classic Bold"/>
                <a:sym typeface="Montserrat Classic Bold"/>
              </a:rPr>
              <a:t>RECOMMENDATION</a:t>
            </a:r>
          </a:p>
        </p:txBody>
      </p:sp>
      <p:sp>
        <p:nvSpPr>
          <p:cNvPr id="12" name="TextBox 12"/>
          <p:cNvSpPr txBox="1"/>
          <p:nvPr/>
        </p:nvSpPr>
        <p:spPr>
          <a:xfrm>
            <a:off x="7142078" y="6495557"/>
            <a:ext cx="10102958" cy="839782"/>
          </a:xfrm>
          <a:prstGeom prst="rect">
            <a:avLst/>
          </a:prstGeom>
        </p:spPr>
        <p:txBody>
          <a:bodyPr wrap="square" lIns="0" tIns="0" rIns="0" bIns="0" rtlCol="0" anchor="t">
            <a:spAutoFit/>
          </a:bodyPr>
          <a:lstStyle/>
          <a:p>
            <a:pPr algn="just">
              <a:lnSpc>
                <a:spcPts val="3449"/>
              </a:lnSpc>
            </a:pPr>
            <a:r>
              <a:rPr lang="en" altLang="zh-TW" sz="2400" dirty="0"/>
              <a:t>Users can set a specific time to retrieve an item. The system will send a notification, and the mechanism will </a:t>
            </a:r>
            <a:r>
              <a:rPr lang="en" altLang="zh-TW" sz="2400" b="1" dirty="0"/>
              <a:t>automatically operate.</a:t>
            </a:r>
            <a:endParaRPr lang="en-US" sz="2299" dirty="0">
              <a:solidFill>
                <a:srgbClr val="2B2E31"/>
              </a:solidFill>
              <a:latin typeface="Montserrat Classic"/>
              <a:ea typeface="Montserrat Classic"/>
              <a:cs typeface="Montserrat Classic"/>
              <a:sym typeface="Montserrat Classic"/>
            </a:endParaRPr>
          </a:p>
        </p:txBody>
      </p:sp>
      <p:sp>
        <p:nvSpPr>
          <p:cNvPr id="13" name="TextBox 13"/>
          <p:cNvSpPr txBox="1"/>
          <p:nvPr/>
        </p:nvSpPr>
        <p:spPr>
          <a:xfrm>
            <a:off x="7156341" y="5872296"/>
            <a:ext cx="6420805" cy="494644"/>
          </a:xfrm>
          <a:prstGeom prst="rect">
            <a:avLst/>
          </a:prstGeom>
        </p:spPr>
        <p:txBody>
          <a:bodyPr lIns="0" tIns="0" rIns="0" bIns="0" rtlCol="0" anchor="t">
            <a:spAutoFit/>
          </a:bodyPr>
          <a:lstStyle/>
          <a:p>
            <a:pPr algn="l">
              <a:lnSpc>
                <a:spcPts val="3724"/>
              </a:lnSpc>
            </a:pPr>
            <a:r>
              <a:rPr lang="en-US" sz="3724" b="1" spc="37">
                <a:solidFill>
                  <a:srgbClr val="2B2E31"/>
                </a:solidFill>
                <a:latin typeface="Montserrat Classic Bold"/>
                <a:ea typeface="Montserrat Classic Bold"/>
                <a:cs typeface="Montserrat Classic Bold"/>
                <a:sym typeface="Montserrat Classic Bold"/>
              </a:rPr>
              <a:t>SCHEDULING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5968427" y="1994606"/>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4" name="TextBox 4"/>
          <p:cNvSpPr txBox="1"/>
          <p:nvPr/>
        </p:nvSpPr>
        <p:spPr>
          <a:xfrm>
            <a:off x="5954163" y="983314"/>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CV</a:t>
            </a:r>
          </a:p>
        </p:txBody>
      </p:sp>
      <p:grpSp>
        <p:nvGrpSpPr>
          <p:cNvPr id="5" name="Group 5"/>
          <p:cNvGrpSpPr/>
          <p:nvPr/>
        </p:nvGrpSpPr>
        <p:grpSpPr>
          <a:xfrm>
            <a:off x="-228600" y="-381000"/>
            <a:ext cx="4502673" cy="10948419"/>
            <a:chOff x="0" y="0"/>
            <a:chExt cx="1185889" cy="2883534"/>
          </a:xfrm>
        </p:grpSpPr>
        <p:sp>
          <p:nvSpPr>
            <p:cNvPr id="6" name="Freeform 6"/>
            <p:cNvSpPr/>
            <p:nvPr/>
          </p:nvSpPr>
          <p:spPr>
            <a:xfrm>
              <a:off x="0" y="0"/>
              <a:ext cx="1185889" cy="2883534"/>
            </a:xfrm>
            <a:custGeom>
              <a:avLst/>
              <a:gdLst/>
              <a:ahLst/>
              <a:cxnLst/>
              <a:rect l="l" t="t" r="r" b="b"/>
              <a:pathLst>
                <a:path w="1185889" h="2883534">
                  <a:moveTo>
                    <a:pt x="0" y="0"/>
                  </a:moveTo>
                  <a:lnTo>
                    <a:pt x="1185889" y="0"/>
                  </a:lnTo>
                  <a:lnTo>
                    <a:pt x="1185889" y="2883534"/>
                  </a:lnTo>
                  <a:lnTo>
                    <a:pt x="0" y="2883534"/>
                  </a:lnTo>
                  <a:close/>
                </a:path>
              </a:pathLst>
            </a:custGeom>
            <a:solidFill>
              <a:srgbClr val="2B2E31"/>
            </a:solidFill>
          </p:spPr>
        </p:sp>
        <p:sp>
          <p:nvSpPr>
            <p:cNvPr id="7" name="TextBox 7"/>
            <p:cNvSpPr txBox="1"/>
            <p:nvPr/>
          </p:nvSpPr>
          <p:spPr>
            <a:xfrm>
              <a:off x="0" y="-38100"/>
              <a:ext cx="1185889" cy="292163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968426" y="3382461"/>
            <a:ext cx="11290873" cy="1275798"/>
          </a:xfrm>
          <a:prstGeom prst="rect">
            <a:avLst/>
          </a:prstGeom>
        </p:spPr>
        <p:txBody>
          <a:bodyPr wrap="square" lIns="0" tIns="0" rIns="0" bIns="0" rtlCol="0" anchor="t">
            <a:spAutoFit/>
          </a:bodyPr>
          <a:lstStyle/>
          <a:p>
            <a:pPr algn="just">
              <a:lnSpc>
                <a:spcPts val="3449"/>
              </a:lnSpc>
            </a:pPr>
            <a:r>
              <a:rPr lang="en" altLang="zh-TW" sz="2400" dirty="0"/>
              <a:t>Using </a:t>
            </a:r>
            <a:r>
              <a:rPr lang="en" altLang="zh-TW" sz="2400" b="1" dirty="0"/>
              <a:t>You Only Look Once (YOLO) v8</a:t>
            </a:r>
            <a:r>
              <a:rPr lang="en" altLang="zh-TW" sz="2400" dirty="0"/>
              <a:t> technology and a custom-built dataset of everyday items, the system </a:t>
            </a:r>
            <a:r>
              <a:rPr lang="en" altLang="zh-TW" sz="2400" b="1" dirty="0"/>
              <a:t>detects and classifies</a:t>
            </a:r>
            <a:r>
              <a:rPr lang="en" altLang="zh-TW" sz="2400" dirty="0"/>
              <a:t> photographed items, returning the item's name and category.</a:t>
            </a:r>
            <a:endParaRPr lang="en-US" sz="2299" dirty="0">
              <a:solidFill>
                <a:srgbClr val="2B2E31"/>
              </a:solidFill>
              <a:latin typeface="Montserrat Classic"/>
              <a:ea typeface="Montserrat Classic"/>
              <a:cs typeface="Montserrat Classic"/>
              <a:sym typeface="Montserrat Classic"/>
            </a:endParaRPr>
          </a:p>
        </p:txBody>
      </p:sp>
      <p:sp>
        <p:nvSpPr>
          <p:cNvPr id="9" name="TextBox 9"/>
          <p:cNvSpPr txBox="1"/>
          <p:nvPr/>
        </p:nvSpPr>
        <p:spPr>
          <a:xfrm>
            <a:off x="5968427" y="2669964"/>
            <a:ext cx="6420805" cy="494644"/>
          </a:xfrm>
          <a:prstGeom prst="rect">
            <a:avLst/>
          </a:prstGeom>
        </p:spPr>
        <p:txBody>
          <a:bodyPr lIns="0" tIns="0" rIns="0" bIns="0" rtlCol="0" anchor="t">
            <a:spAutoFit/>
          </a:bodyPr>
          <a:lstStyle/>
          <a:p>
            <a:pPr algn="l">
              <a:lnSpc>
                <a:spcPts val="3724"/>
              </a:lnSpc>
            </a:pPr>
            <a:r>
              <a:rPr lang="en-US" sz="3724" b="1" spc="37">
                <a:solidFill>
                  <a:srgbClr val="2B2E31"/>
                </a:solidFill>
                <a:latin typeface="Montserrat Classic Bold"/>
                <a:ea typeface="Montserrat Classic Bold"/>
                <a:cs typeface="Montserrat Classic Bold"/>
                <a:sym typeface="Montserrat Classic Bold"/>
              </a:rPr>
              <a:t>YOLO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2" name="AutoShape 2"/>
          <p:cNvSpPr/>
          <p:nvPr/>
        </p:nvSpPr>
        <p:spPr>
          <a:xfrm>
            <a:off x="997746" y="1556334"/>
            <a:ext cx="1173491" cy="0"/>
          </a:xfrm>
          <a:prstGeom prst="line">
            <a:avLst/>
          </a:prstGeom>
          <a:ln w="104775" cap="flat">
            <a:solidFill>
              <a:srgbClr val="F4F4F4"/>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4" name="Freeform 4"/>
          <p:cNvSpPr/>
          <p:nvPr/>
        </p:nvSpPr>
        <p:spPr>
          <a:xfrm>
            <a:off x="5808481" y="0"/>
            <a:ext cx="12479519" cy="10287000"/>
          </a:xfrm>
          <a:custGeom>
            <a:avLst/>
            <a:gdLst/>
            <a:ahLst/>
            <a:cxnLst/>
            <a:rect l="l" t="t" r="r" b="b"/>
            <a:pathLst>
              <a:path w="12479519" h="10287000">
                <a:moveTo>
                  <a:pt x="0" y="0"/>
                </a:moveTo>
                <a:lnTo>
                  <a:pt x="12479519" y="0"/>
                </a:lnTo>
                <a:lnTo>
                  <a:pt x="12479519" y="10287000"/>
                </a:lnTo>
                <a:lnTo>
                  <a:pt x="0" y="10287000"/>
                </a:lnTo>
                <a:lnTo>
                  <a:pt x="0" y="0"/>
                </a:lnTo>
                <a:close/>
              </a:path>
            </a:pathLst>
          </a:custGeom>
          <a:blipFill>
            <a:blip r:embed="rId2"/>
            <a:stretch>
              <a:fillRect l="-9908"/>
            </a:stretch>
          </a:blipFill>
        </p:spPr>
      </p:sp>
      <p:sp>
        <p:nvSpPr>
          <p:cNvPr id="5" name="TextBox 5"/>
          <p:cNvSpPr txBox="1"/>
          <p:nvPr/>
        </p:nvSpPr>
        <p:spPr>
          <a:xfrm>
            <a:off x="983483" y="553454"/>
            <a:ext cx="5773791" cy="803660"/>
          </a:xfrm>
          <a:prstGeom prst="rect">
            <a:avLst/>
          </a:prstGeom>
        </p:spPr>
        <p:txBody>
          <a:bodyPr lIns="0" tIns="0" rIns="0" bIns="0" rtlCol="0" anchor="t">
            <a:spAutoFit/>
          </a:bodyPr>
          <a:lstStyle/>
          <a:p>
            <a:pPr algn="l">
              <a:lnSpc>
                <a:spcPts val="5962"/>
              </a:lnSpc>
            </a:pPr>
            <a:r>
              <a:rPr lang="en-US" sz="5962" b="1" spc="59" dirty="0">
                <a:solidFill>
                  <a:srgbClr val="F4F4F4"/>
                </a:solidFill>
                <a:latin typeface="Montserrat Classic Bold"/>
                <a:ea typeface="Montserrat Classic Bold"/>
                <a:cs typeface="Montserrat Classic Bold"/>
                <a:sym typeface="Montserrat Classic Bold"/>
              </a:rPr>
              <a:t>CONTENT</a:t>
            </a:r>
          </a:p>
        </p:txBody>
      </p:sp>
      <p:sp>
        <p:nvSpPr>
          <p:cNvPr id="6" name="TextBox 6"/>
          <p:cNvSpPr txBox="1"/>
          <p:nvPr/>
        </p:nvSpPr>
        <p:spPr>
          <a:xfrm>
            <a:off x="482912" y="1906195"/>
            <a:ext cx="6774932" cy="6777762"/>
          </a:xfrm>
          <a:prstGeom prst="rect">
            <a:avLst/>
          </a:prstGeom>
        </p:spPr>
        <p:txBody>
          <a:bodyPr lIns="0" tIns="0" rIns="0" bIns="0" rtlCol="0" anchor="t">
            <a:spAutoFit/>
          </a:bodyPr>
          <a:lstStyle/>
          <a:p>
            <a:pPr marL="615315" lvl="1" indent="-307658" algn="l">
              <a:lnSpc>
                <a:spcPts val="6070"/>
              </a:lnSpc>
              <a:buAutoNum type="arabicPeriod"/>
            </a:pPr>
            <a:r>
              <a:rPr lang="en-US" sz="2850" b="1" spc="28">
                <a:solidFill>
                  <a:srgbClr val="F4F4F4"/>
                </a:solidFill>
                <a:latin typeface="Montserrat Classic Bold"/>
                <a:ea typeface="Montserrat Classic Bold"/>
                <a:cs typeface="Montserrat Classic Bold"/>
                <a:sym typeface="Montserrat Classic Bold"/>
              </a:rPr>
              <a:t> Motivation</a:t>
            </a:r>
          </a:p>
          <a:p>
            <a:pPr marL="615315" lvl="1" indent="-307658" algn="l">
              <a:lnSpc>
                <a:spcPts val="6070"/>
              </a:lnSpc>
              <a:buAutoNum type="arabicPeriod"/>
            </a:pPr>
            <a:r>
              <a:rPr lang="en-US" sz="2850" b="1" spc="28">
                <a:solidFill>
                  <a:srgbClr val="F4F4F4"/>
                </a:solidFill>
                <a:latin typeface="Montserrat Classic Bold"/>
                <a:ea typeface="Montserrat Classic Bold"/>
                <a:cs typeface="Montserrat Classic Bold"/>
                <a:sym typeface="Montserrat Classic Bold"/>
              </a:rPr>
              <a:t> Our service</a:t>
            </a:r>
          </a:p>
          <a:p>
            <a:pPr marL="615315" lvl="1" indent="-307658" algn="l">
              <a:lnSpc>
                <a:spcPts val="6070"/>
              </a:lnSpc>
              <a:buAutoNum type="arabicPeriod"/>
            </a:pPr>
            <a:r>
              <a:rPr lang="en-US" sz="2850" b="1" spc="28">
                <a:solidFill>
                  <a:srgbClr val="F4F4F4"/>
                </a:solidFill>
                <a:latin typeface="Montserrat Classic Bold"/>
                <a:ea typeface="Montserrat Classic Bold"/>
                <a:cs typeface="Montserrat Classic Bold"/>
                <a:sym typeface="Montserrat Classic Bold"/>
              </a:rPr>
              <a:t> Technical details</a:t>
            </a:r>
          </a:p>
          <a:p>
            <a:pPr marL="1230630" lvl="2" indent="-410210" algn="just">
              <a:lnSpc>
                <a:spcPts val="6070"/>
              </a:lnSpc>
              <a:buFont typeface="Arial"/>
              <a:buChar char="⚬"/>
            </a:pPr>
            <a:r>
              <a:rPr lang="en-US" sz="2850" spc="28">
                <a:solidFill>
                  <a:srgbClr val="F4F4F4"/>
                </a:solidFill>
                <a:latin typeface="Montserrat Classic"/>
                <a:ea typeface="Montserrat Classic"/>
                <a:cs typeface="Montserrat Classic"/>
                <a:sym typeface="Montserrat Classic"/>
              </a:rPr>
              <a:t>Mechanism</a:t>
            </a:r>
          </a:p>
          <a:p>
            <a:pPr marL="1230630" lvl="2" indent="-410210" algn="just">
              <a:lnSpc>
                <a:spcPts val="6070"/>
              </a:lnSpc>
              <a:buFont typeface="Arial"/>
              <a:buChar char="⚬"/>
            </a:pPr>
            <a:r>
              <a:rPr lang="en-US" sz="2850" spc="28">
                <a:solidFill>
                  <a:srgbClr val="F4F4F4"/>
                </a:solidFill>
                <a:latin typeface="Montserrat Classic"/>
                <a:ea typeface="Montserrat Classic"/>
                <a:cs typeface="Montserrat Classic"/>
                <a:sym typeface="Montserrat Classic"/>
              </a:rPr>
              <a:t>Control</a:t>
            </a:r>
          </a:p>
          <a:p>
            <a:pPr marL="1230630" lvl="2" indent="-410210" algn="just">
              <a:lnSpc>
                <a:spcPts val="6070"/>
              </a:lnSpc>
              <a:buFont typeface="Arial"/>
              <a:buChar char="⚬"/>
            </a:pPr>
            <a:r>
              <a:rPr lang="en-US" sz="2850" spc="28">
                <a:solidFill>
                  <a:srgbClr val="F4F4F4"/>
                </a:solidFill>
                <a:latin typeface="Montserrat Classic"/>
                <a:ea typeface="Montserrat Classic"/>
                <a:cs typeface="Montserrat Classic"/>
                <a:sym typeface="Montserrat Classic"/>
              </a:rPr>
              <a:t>App</a:t>
            </a:r>
          </a:p>
          <a:p>
            <a:pPr marL="1230630" lvl="2" indent="-410210" algn="just">
              <a:lnSpc>
                <a:spcPts val="6070"/>
              </a:lnSpc>
              <a:buFont typeface="Arial"/>
              <a:buChar char="⚬"/>
            </a:pPr>
            <a:r>
              <a:rPr lang="en-US" sz="2850" spc="28">
                <a:solidFill>
                  <a:srgbClr val="F4F4F4"/>
                </a:solidFill>
                <a:latin typeface="Montserrat Classic"/>
                <a:ea typeface="Montserrat Classic"/>
                <a:cs typeface="Montserrat Classic"/>
                <a:sym typeface="Montserrat Classic"/>
              </a:rPr>
              <a:t>CV</a:t>
            </a:r>
          </a:p>
          <a:p>
            <a:pPr marL="615315" lvl="1" indent="-307658" algn="l">
              <a:lnSpc>
                <a:spcPts val="6070"/>
              </a:lnSpc>
              <a:buAutoNum type="arabicPeriod"/>
            </a:pPr>
            <a:r>
              <a:rPr lang="en-US" sz="2850" b="1" spc="28">
                <a:solidFill>
                  <a:srgbClr val="F4F4F4"/>
                </a:solidFill>
                <a:latin typeface="Montserrat Classic Bold"/>
                <a:ea typeface="Montserrat Classic Bold"/>
                <a:cs typeface="Montserrat Classic Bold"/>
                <a:sym typeface="Montserrat Classic Bold"/>
              </a:rPr>
              <a:t> Future goals</a:t>
            </a:r>
          </a:p>
          <a:p>
            <a:pPr marL="615315" lvl="1" indent="-307658" algn="l">
              <a:lnSpc>
                <a:spcPts val="6070"/>
              </a:lnSpc>
              <a:buAutoNum type="arabicPeriod"/>
            </a:pPr>
            <a:r>
              <a:rPr lang="en-US" sz="2850" b="1" spc="28">
                <a:solidFill>
                  <a:srgbClr val="F4F4F4"/>
                </a:solidFill>
                <a:latin typeface="Montserrat Classic Bold"/>
                <a:ea typeface="Montserrat Classic Bold"/>
                <a:cs typeface="Montserrat Classic Bold"/>
                <a:sym typeface="Montserrat Classic Bold"/>
              </a:rPr>
              <a:t> 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6353303" y="9153525"/>
            <a:ext cx="905997" cy="0"/>
          </a:xfrm>
          <a:prstGeom prst="line">
            <a:avLst/>
          </a:prstGeom>
          <a:ln w="76200" cap="flat">
            <a:solidFill>
              <a:srgbClr val="2B2E31"/>
            </a:solidFill>
            <a:prstDash val="solid"/>
            <a:headEnd type="none" w="sm" len="sm"/>
            <a:tailEnd type="none" w="sm" len="sm"/>
          </a:ln>
        </p:spPr>
      </p:sp>
      <p:grpSp>
        <p:nvGrpSpPr>
          <p:cNvPr id="3" name="Group 3"/>
          <p:cNvGrpSpPr/>
          <p:nvPr/>
        </p:nvGrpSpPr>
        <p:grpSpPr>
          <a:xfrm>
            <a:off x="8529067" y="1028700"/>
            <a:ext cx="8796908" cy="1158459"/>
            <a:chOff x="0" y="0"/>
            <a:chExt cx="11729210" cy="1544613"/>
          </a:xfrm>
        </p:grpSpPr>
        <p:sp>
          <p:nvSpPr>
            <p:cNvPr id="4" name="AutoShape 4"/>
            <p:cNvSpPr/>
            <p:nvPr/>
          </p:nvSpPr>
          <p:spPr>
            <a:xfrm>
              <a:off x="39318" y="1474763"/>
              <a:ext cx="1564655" cy="0"/>
            </a:xfrm>
            <a:prstGeom prst="line">
              <a:avLst/>
            </a:prstGeom>
            <a:ln w="139700" cap="flat">
              <a:solidFill>
                <a:srgbClr val="2B2E31"/>
              </a:solidFill>
              <a:prstDash val="solid"/>
              <a:headEnd type="none" w="sm" len="sm"/>
              <a:tailEnd type="none" w="sm" len="sm"/>
            </a:ln>
          </p:spPr>
        </p:sp>
        <p:sp>
          <p:nvSpPr>
            <p:cNvPr id="5" name="TextBox 5"/>
            <p:cNvSpPr txBox="1"/>
            <p:nvPr/>
          </p:nvSpPr>
          <p:spPr>
            <a:xfrm>
              <a:off x="0" y="104775"/>
              <a:ext cx="11729210" cy="1100467"/>
            </a:xfrm>
            <a:prstGeom prst="rect">
              <a:avLst/>
            </a:prstGeom>
          </p:spPr>
          <p:txBody>
            <a:bodyPr lIns="0" tIns="0" rIns="0" bIns="0" rtlCol="0" anchor="t">
              <a:spAutoFit/>
            </a:bodyPr>
            <a:lstStyle/>
            <a:p>
              <a:pPr algn="l">
                <a:lnSpc>
                  <a:spcPts val="5962"/>
                </a:lnSpc>
              </a:pPr>
              <a:r>
                <a:rPr lang="en-US" sz="5962" b="1" spc="59" dirty="0">
                  <a:solidFill>
                    <a:srgbClr val="2B2E31"/>
                  </a:solidFill>
                  <a:latin typeface="Montserrat Classic Bold"/>
                  <a:ea typeface="Montserrat Classic Bold"/>
                  <a:cs typeface="Montserrat Classic Bold"/>
                  <a:sym typeface="Montserrat Classic Bold"/>
                </a:rPr>
                <a:t>FUTURE GOALS</a:t>
              </a:r>
            </a:p>
          </p:txBody>
        </p:sp>
      </p:grpSp>
      <p:sp>
        <p:nvSpPr>
          <p:cNvPr id="6" name="Freeform 6"/>
          <p:cNvSpPr/>
          <p:nvPr/>
        </p:nvSpPr>
        <p:spPr>
          <a:xfrm>
            <a:off x="8529067" y="6808780"/>
            <a:ext cx="1026231" cy="1041378"/>
          </a:xfrm>
          <a:custGeom>
            <a:avLst/>
            <a:gdLst/>
            <a:ahLst/>
            <a:cxnLst/>
            <a:rect l="l" t="t" r="r" b="b"/>
            <a:pathLst>
              <a:path w="1026231" h="1041378">
                <a:moveTo>
                  <a:pt x="0" y="0"/>
                </a:moveTo>
                <a:lnTo>
                  <a:pt x="1026232" y="0"/>
                </a:lnTo>
                <a:lnTo>
                  <a:pt x="1026232" y="1041378"/>
                </a:lnTo>
                <a:lnTo>
                  <a:pt x="0" y="1041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281020" y="5044184"/>
            <a:ext cx="1274278" cy="735896"/>
          </a:xfrm>
          <a:custGeom>
            <a:avLst/>
            <a:gdLst/>
            <a:ahLst/>
            <a:cxnLst/>
            <a:rect l="l" t="t" r="r" b="b"/>
            <a:pathLst>
              <a:path w="1274278" h="735896">
                <a:moveTo>
                  <a:pt x="0" y="0"/>
                </a:moveTo>
                <a:lnTo>
                  <a:pt x="1274279" y="0"/>
                </a:lnTo>
                <a:lnTo>
                  <a:pt x="1274279" y="735896"/>
                </a:lnTo>
                <a:lnTo>
                  <a:pt x="0" y="735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318998" y="3185734"/>
            <a:ext cx="1255869" cy="782261"/>
          </a:xfrm>
          <a:custGeom>
            <a:avLst/>
            <a:gdLst/>
            <a:ahLst/>
            <a:cxnLst/>
            <a:rect l="l" t="t" r="r" b="b"/>
            <a:pathLst>
              <a:path w="1255869" h="782261">
                <a:moveTo>
                  <a:pt x="0" y="0"/>
                </a:moveTo>
                <a:lnTo>
                  <a:pt x="1255870" y="0"/>
                </a:lnTo>
                <a:lnTo>
                  <a:pt x="1255870" y="782262"/>
                </a:lnTo>
                <a:lnTo>
                  <a:pt x="0" y="7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6164214" y="0"/>
            <a:ext cx="14083284" cy="10562463"/>
          </a:xfrm>
          <a:custGeom>
            <a:avLst/>
            <a:gdLst/>
            <a:ahLst/>
            <a:cxnLst/>
            <a:rect l="l" t="t" r="r" b="b"/>
            <a:pathLst>
              <a:path w="14083284" h="10562463">
                <a:moveTo>
                  <a:pt x="0" y="0"/>
                </a:moveTo>
                <a:lnTo>
                  <a:pt x="14083284" y="0"/>
                </a:lnTo>
                <a:lnTo>
                  <a:pt x="14083284" y="10562463"/>
                </a:lnTo>
                <a:lnTo>
                  <a:pt x="0" y="10562463"/>
                </a:lnTo>
                <a:lnTo>
                  <a:pt x="0" y="0"/>
                </a:lnTo>
                <a:close/>
              </a:path>
            </a:pathLst>
          </a:custGeom>
          <a:blipFill>
            <a:blip r:embed="rId8"/>
            <a:stretch>
              <a:fillRect/>
            </a:stretch>
          </a:blipFill>
        </p:spPr>
      </p:sp>
      <p:sp>
        <p:nvSpPr>
          <p:cNvPr id="10" name="TextBox 10"/>
          <p:cNvSpPr txBox="1"/>
          <p:nvPr/>
        </p:nvSpPr>
        <p:spPr>
          <a:xfrm>
            <a:off x="9913000" y="2988547"/>
            <a:ext cx="5135726" cy="461050"/>
          </a:xfrm>
          <a:prstGeom prst="rect">
            <a:avLst/>
          </a:prstGeom>
        </p:spPr>
        <p:txBody>
          <a:bodyPr lIns="0" tIns="0" rIns="0" bIns="0" rtlCol="0" anchor="t">
            <a:spAutoFit/>
          </a:bodyPr>
          <a:lstStyle/>
          <a:p>
            <a:pPr algn="l">
              <a:lnSpc>
                <a:spcPts val="3481"/>
              </a:lnSpc>
            </a:pPr>
            <a:r>
              <a:rPr lang="en-US" sz="3481" b="1" spc="34" dirty="0">
                <a:solidFill>
                  <a:srgbClr val="2B2E31"/>
                </a:solidFill>
                <a:latin typeface="Montserrat Classic Bold"/>
                <a:ea typeface="Montserrat Classic Bold"/>
                <a:cs typeface="Montserrat Classic Bold"/>
                <a:sym typeface="Montserrat Classic Bold"/>
              </a:rPr>
              <a:t>SCALE UP</a:t>
            </a:r>
          </a:p>
        </p:txBody>
      </p:sp>
      <p:sp>
        <p:nvSpPr>
          <p:cNvPr id="11" name="TextBox 11"/>
          <p:cNvSpPr txBox="1"/>
          <p:nvPr/>
        </p:nvSpPr>
        <p:spPr>
          <a:xfrm>
            <a:off x="9913000" y="3602236"/>
            <a:ext cx="7536800" cy="738664"/>
          </a:xfrm>
          <a:prstGeom prst="rect">
            <a:avLst/>
          </a:prstGeom>
        </p:spPr>
        <p:txBody>
          <a:bodyPr wrap="square" lIns="0" tIns="0" rIns="0" bIns="0" rtlCol="0" anchor="t">
            <a:spAutoFit/>
          </a:bodyPr>
          <a:lstStyle/>
          <a:p>
            <a:r>
              <a:rPr lang="en" altLang="zh-TW" sz="2400" dirty="0"/>
              <a:t>Parts are designed to be easily assembled and disassembled, making it simple to increase or adjust the size of the system.</a:t>
            </a:r>
          </a:p>
        </p:txBody>
      </p:sp>
      <p:sp>
        <p:nvSpPr>
          <p:cNvPr id="12" name="TextBox 12"/>
          <p:cNvSpPr txBox="1"/>
          <p:nvPr/>
        </p:nvSpPr>
        <p:spPr>
          <a:xfrm>
            <a:off x="9913000" y="4846997"/>
            <a:ext cx="5135726" cy="461050"/>
          </a:xfrm>
          <a:prstGeom prst="rect">
            <a:avLst/>
          </a:prstGeom>
        </p:spPr>
        <p:txBody>
          <a:bodyPr lIns="0" tIns="0" rIns="0" bIns="0" rtlCol="0" anchor="t">
            <a:spAutoFit/>
          </a:bodyPr>
          <a:lstStyle/>
          <a:p>
            <a:pPr marL="0" lvl="0" indent="0" algn="l">
              <a:lnSpc>
                <a:spcPts val="3481"/>
              </a:lnSpc>
              <a:spcBef>
                <a:spcPct val="0"/>
              </a:spcBef>
            </a:pPr>
            <a:r>
              <a:rPr lang="en-US" sz="3481" b="1" spc="34" dirty="0">
                <a:solidFill>
                  <a:srgbClr val="2B2E31"/>
                </a:solidFill>
                <a:latin typeface="Montserrat Classic Bold"/>
                <a:ea typeface="Montserrat Classic Bold"/>
                <a:cs typeface="Montserrat Classic Bold"/>
                <a:sym typeface="Montserrat Classic Bold"/>
              </a:rPr>
              <a:t>OLINE TRAINING</a:t>
            </a:r>
          </a:p>
        </p:txBody>
      </p:sp>
      <p:sp>
        <p:nvSpPr>
          <p:cNvPr id="13" name="TextBox 13"/>
          <p:cNvSpPr txBox="1"/>
          <p:nvPr/>
        </p:nvSpPr>
        <p:spPr>
          <a:xfrm>
            <a:off x="9913000" y="5460685"/>
            <a:ext cx="7536800" cy="692497"/>
          </a:xfrm>
          <a:prstGeom prst="rect">
            <a:avLst/>
          </a:prstGeom>
        </p:spPr>
        <p:txBody>
          <a:bodyPr wrap="square" lIns="0" tIns="0" rIns="0" bIns="0" rtlCol="0" anchor="t">
            <a:spAutoFit/>
          </a:bodyPr>
          <a:lstStyle/>
          <a:p>
            <a:pPr algn="just">
              <a:lnSpc>
                <a:spcPts val="2700"/>
              </a:lnSpc>
            </a:pPr>
            <a:r>
              <a:rPr lang="en" altLang="zh-TW" sz="2400" dirty="0"/>
              <a:t>The image recognition model will be further trained using photos uploaded by users.</a:t>
            </a:r>
            <a:endParaRPr lang="en-US" sz="2400" dirty="0">
              <a:solidFill>
                <a:srgbClr val="2B2E31"/>
              </a:solidFill>
              <a:latin typeface="Montserrat Classic"/>
              <a:ea typeface="Montserrat Classic"/>
              <a:cs typeface="Montserrat Classic"/>
              <a:sym typeface="Montserrat Classic"/>
            </a:endParaRPr>
          </a:p>
        </p:txBody>
      </p:sp>
      <p:sp>
        <p:nvSpPr>
          <p:cNvPr id="14" name="TextBox 14"/>
          <p:cNvSpPr txBox="1"/>
          <p:nvPr/>
        </p:nvSpPr>
        <p:spPr>
          <a:xfrm>
            <a:off x="9913000" y="6705446"/>
            <a:ext cx="8036435" cy="461050"/>
          </a:xfrm>
          <a:prstGeom prst="rect">
            <a:avLst/>
          </a:prstGeom>
        </p:spPr>
        <p:txBody>
          <a:bodyPr lIns="0" tIns="0" rIns="0" bIns="0" rtlCol="0" anchor="t">
            <a:spAutoFit/>
          </a:bodyPr>
          <a:lstStyle/>
          <a:p>
            <a:pPr marL="0" lvl="0" indent="0" algn="l">
              <a:lnSpc>
                <a:spcPts val="3481"/>
              </a:lnSpc>
              <a:spcBef>
                <a:spcPct val="0"/>
              </a:spcBef>
            </a:pPr>
            <a:r>
              <a:rPr lang="en-US" sz="3481" b="1" spc="34" dirty="0">
                <a:solidFill>
                  <a:srgbClr val="2B2E31"/>
                </a:solidFill>
                <a:latin typeface="Montserrat Classic Bold"/>
                <a:ea typeface="Montserrat Classic Bold"/>
                <a:cs typeface="Montserrat Classic Bold"/>
                <a:sym typeface="Montserrat Classic Bold"/>
              </a:rPr>
              <a:t>AUTO PARAMETER GENERATION</a:t>
            </a:r>
          </a:p>
        </p:txBody>
      </p:sp>
      <p:sp>
        <p:nvSpPr>
          <p:cNvPr id="15" name="TextBox 15"/>
          <p:cNvSpPr txBox="1"/>
          <p:nvPr/>
        </p:nvSpPr>
        <p:spPr>
          <a:xfrm>
            <a:off x="9913000" y="7319135"/>
            <a:ext cx="7536800" cy="692497"/>
          </a:xfrm>
          <a:prstGeom prst="rect">
            <a:avLst/>
          </a:prstGeom>
        </p:spPr>
        <p:txBody>
          <a:bodyPr wrap="square" lIns="0" tIns="0" rIns="0" bIns="0" rtlCol="0" anchor="t">
            <a:spAutoFit/>
          </a:bodyPr>
          <a:lstStyle/>
          <a:p>
            <a:pPr algn="just">
              <a:lnSpc>
                <a:spcPts val="2700"/>
              </a:lnSpc>
            </a:pPr>
            <a:r>
              <a:rPr lang="en" altLang="zh-TW" sz="2400" dirty="0"/>
              <a:t>We will use computer vision to calculate distances, reducing the need for manual calculations.</a:t>
            </a:r>
            <a:endParaRPr lang="en-US" sz="2400" dirty="0">
              <a:solidFill>
                <a:srgbClr val="2B2E31"/>
              </a:solidFill>
              <a:latin typeface="Montserrat Classic"/>
              <a:ea typeface="Montserrat Classic"/>
              <a:cs typeface="Montserrat Classic"/>
              <a:sym typeface="Montserrat Class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63545" y="2525241"/>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F4F4F4"/>
            </a:solidFill>
            <a:prstDash val="solid"/>
            <a:headEnd type="none" w="sm" len="sm"/>
            <a:tailEnd type="none" w="sm" len="sm"/>
          </a:ln>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044750" y="2837672"/>
            <a:ext cx="11414450" cy="6420628"/>
          </a:xfrm>
          <a:prstGeom prst="rect">
            <a:avLst/>
          </a:prstGeom>
        </p:spPr>
      </p:pic>
      <p:sp>
        <p:nvSpPr>
          <p:cNvPr id="5" name="TextBox 5"/>
          <p:cNvSpPr txBox="1"/>
          <p:nvPr/>
        </p:nvSpPr>
        <p:spPr>
          <a:xfrm>
            <a:off x="1034057" y="1523944"/>
            <a:ext cx="8796908"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63545" y="2525241"/>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F4F4F4"/>
            </a:solidFill>
            <a:prstDash val="solid"/>
            <a:headEnd type="none" w="sm" len="sm"/>
            <a:tailEnd type="none" w="sm" len="sm"/>
          </a:ln>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432511" y="3316751"/>
            <a:ext cx="11826789" cy="5820998"/>
          </a:xfrm>
          <a:prstGeom prst="rect">
            <a:avLst/>
          </a:prstGeom>
        </p:spPr>
      </p:pic>
      <p:sp>
        <p:nvSpPr>
          <p:cNvPr id="5" name="TextBox 5"/>
          <p:cNvSpPr txBox="1"/>
          <p:nvPr/>
        </p:nvSpPr>
        <p:spPr>
          <a:xfrm>
            <a:off x="1034057" y="1523944"/>
            <a:ext cx="8796908"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63545" y="2525241"/>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F4F4F4"/>
            </a:solidFill>
            <a:prstDash val="solid"/>
            <a:headEnd type="none" w="sm" len="sm"/>
            <a:tailEnd type="none" w="sm" len="sm"/>
          </a:ln>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6015223" y="3383563"/>
            <a:ext cx="10443977" cy="5874737"/>
          </a:xfrm>
          <a:prstGeom prst="rect">
            <a:avLst/>
          </a:prstGeom>
        </p:spPr>
      </p:pic>
      <p:sp>
        <p:nvSpPr>
          <p:cNvPr id="5" name="TextBox 5"/>
          <p:cNvSpPr txBox="1"/>
          <p:nvPr/>
        </p:nvSpPr>
        <p:spPr>
          <a:xfrm>
            <a:off x="1034057" y="1523944"/>
            <a:ext cx="8796908"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63545" y="2525241"/>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F4F4F4"/>
            </a:solidFill>
            <a:prstDash val="solid"/>
            <a:headEnd type="none" w="sm" len="sm"/>
            <a:tailEnd type="none" w="sm" len="sm"/>
          </a:ln>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6002381" y="3376339"/>
            <a:ext cx="10456819" cy="5881961"/>
          </a:xfrm>
          <a:prstGeom prst="rect">
            <a:avLst/>
          </a:prstGeom>
        </p:spPr>
      </p:pic>
      <p:sp>
        <p:nvSpPr>
          <p:cNvPr id="5" name="TextBox 5"/>
          <p:cNvSpPr txBox="1"/>
          <p:nvPr/>
        </p:nvSpPr>
        <p:spPr>
          <a:xfrm>
            <a:off x="1034057" y="1523944"/>
            <a:ext cx="8796908"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63545" y="2525241"/>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F4F4F4"/>
            </a:solidFill>
            <a:prstDash val="solid"/>
            <a:headEnd type="none" w="sm" len="sm"/>
            <a:tailEnd type="none" w="sm" len="sm"/>
          </a:ln>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432511" y="3055787"/>
            <a:ext cx="11026689" cy="6202513"/>
          </a:xfrm>
          <a:prstGeom prst="rect">
            <a:avLst/>
          </a:prstGeom>
        </p:spPr>
      </p:pic>
      <p:sp>
        <p:nvSpPr>
          <p:cNvPr id="5" name="TextBox 5"/>
          <p:cNvSpPr txBox="1"/>
          <p:nvPr/>
        </p:nvSpPr>
        <p:spPr>
          <a:xfrm>
            <a:off x="1034057" y="1523944"/>
            <a:ext cx="8796908"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63545" y="2525241"/>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F4F4F4"/>
            </a:solidFill>
            <a:prstDash val="solid"/>
            <a:headEnd type="none" w="sm" len="sm"/>
            <a:tailEnd type="none" w="sm" len="sm"/>
          </a:ln>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4839282" y="2722096"/>
            <a:ext cx="11619918" cy="6536204"/>
          </a:xfrm>
          <a:prstGeom prst="rect">
            <a:avLst/>
          </a:prstGeom>
        </p:spPr>
      </p:pic>
      <p:sp>
        <p:nvSpPr>
          <p:cNvPr id="5" name="TextBox 5"/>
          <p:cNvSpPr txBox="1"/>
          <p:nvPr/>
        </p:nvSpPr>
        <p:spPr>
          <a:xfrm>
            <a:off x="1034057" y="1523944"/>
            <a:ext cx="8796908"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63545" y="2525241"/>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F4F4F4"/>
            </a:solidFill>
            <a:prstDash val="solid"/>
            <a:headEnd type="none" w="sm" len="sm"/>
            <a:tailEnd type="none" w="sm" len="sm"/>
          </a:ln>
        </p:spPr>
      </p:sp>
      <p:sp>
        <p:nvSpPr>
          <p:cNvPr id="4" name="Freeform 4"/>
          <p:cNvSpPr/>
          <p:nvPr/>
        </p:nvSpPr>
        <p:spPr>
          <a:xfrm>
            <a:off x="1631346" y="3489878"/>
            <a:ext cx="7602329" cy="5701747"/>
          </a:xfrm>
          <a:custGeom>
            <a:avLst/>
            <a:gdLst/>
            <a:ahLst/>
            <a:cxnLst/>
            <a:rect l="l" t="t" r="r" b="b"/>
            <a:pathLst>
              <a:path w="7602329" h="5701747">
                <a:moveTo>
                  <a:pt x="0" y="0"/>
                </a:moveTo>
                <a:lnTo>
                  <a:pt x="7602330" y="0"/>
                </a:lnTo>
                <a:lnTo>
                  <a:pt x="7602330" y="5701747"/>
                </a:lnTo>
                <a:lnTo>
                  <a:pt x="0" y="5701747"/>
                </a:lnTo>
                <a:lnTo>
                  <a:pt x="0" y="0"/>
                </a:lnTo>
                <a:close/>
              </a:path>
            </a:pathLst>
          </a:custGeom>
          <a:blipFill>
            <a:blip r:embed="rId2"/>
            <a:stretch>
              <a:fillRect/>
            </a:stretch>
          </a:blipFill>
        </p:spPr>
      </p:sp>
      <p:sp>
        <p:nvSpPr>
          <p:cNvPr id="5" name="Freeform 5"/>
          <p:cNvSpPr/>
          <p:nvPr/>
        </p:nvSpPr>
        <p:spPr>
          <a:xfrm>
            <a:off x="10997891" y="1564447"/>
            <a:ext cx="5720383" cy="7627178"/>
          </a:xfrm>
          <a:custGeom>
            <a:avLst/>
            <a:gdLst/>
            <a:ahLst/>
            <a:cxnLst/>
            <a:rect l="l" t="t" r="r" b="b"/>
            <a:pathLst>
              <a:path w="5720383" h="7627178">
                <a:moveTo>
                  <a:pt x="0" y="0"/>
                </a:moveTo>
                <a:lnTo>
                  <a:pt x="5720383" y="0"/>
                </a:lnTo>
                <a:lnTo>
                  <a:pt x="5720383" y="7627178"/>
                </a:lnTo>
                <a:lnTo>
                  <a:pt x="0" y="7627178"/>
                </a:lnTo>
                <a:lnTo>
                  <a:pt x="0" y="0"/>
                </a:lnTo>
                <a:close/>
              </a:path>
            </a:pathLst>
          </a:custGeom>
          <a:blipFill>
            <a:blip r:embed="rId3"/>
            <a:stretch>
              <a:fillRect/>
            </a:stretch>
          </a:blipFill>
        </p:spPr>
      </p:sp>
      <p:sp>
        <p:nvSpPr>
          <p:cNvPr id="6" name="TextBox 6"/>
          <p:cNvSpPr txBox="1"/>
          <p:nvPr/>
        </p:nvSpPr>
        <p:spPr>
          <a:xfrm>
            <a:off x="1034057" y="1523944"/>
            <a:ext cx="8796908"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DEMO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63545" y="2525241"/>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F4F4F4"/>
            </a:solidFill>
            <a:prstDash val="solid"/>
            <a:headEnd type="none" w="sm" len="sm"/>
            <a:tailEnd type="none" w="sm" len="sm"/>
          </a:ln>
        </p:spPr>
      </p:sp>
      <p:sp>
        <p:nvSpPr>
          <p:cNvPr id="4" name="Freeform 4"/>
          <p:cNvSpPr/>
          <p:nvPr/>
        </p:nvSpPr>
        <p:spPr>
          <a:xfrm>
            <a:off x="11021590" y="1398857"/>
            <a:ext cx="5720383" cy="7627178"/>
          </a:xfrm>
          <a:custGeom>
            <a:avLst/>
            <a:gdLst/>
            <a:ahLst/>
            <a:cxnLst/>
            <a:rect l="l" t="t" r="r" b="b"/>
            <a:pathLst>
              <a:path w="5720383" h="7627178">
                <a:moveTo>
                  <a:pt x="0" y="0"/>
                </a:moveTo>
                <a:lnTo>
                  <a:pt x="5720383" y="0"/>
                </a:lnTo>
                <a:lnTo>
                  <a:pt x="5720383" y="7627177"/>
                </a:lnTo>
                <a:lnTo>
                  <a:pt x="0" y="7627177"/>
                </a:lnTo>
                <a:lnTo>
                  <a:pt x="0" y="0"/>
                </a:lnTo>
                <a:close/>
              </a:path>
            </a:pathLst>
          </a:custGeom>
          <a:blipFill>
            <a:blip r:embed="rId2"/>
            <a:stretch>
              <a:fillRect/>
            </a:stretch>
          </a:blipFill>
        </p:spPr>
      </p:sp>
      <p:sp>
        <p:nvSpPr>
          <p:cNvPr id="5" name="Freeform 5"/>
          <p:cNvSpPr/>
          <p:nvPr/>
        </p:nvSpPr>
        <p:spPr>
          <a:xfrm>
            <a:off x="4350977" y="1398857"/>
            <a:ext cx="5720383" cy="7627178"/>
          </a:xfrm>
          <a:custGeom>
            <a:avLst/>
            <a:gdLst/>
            <a:ahLst/>
            <a:cxnLst/>
            <a:rect l="l" t="t" r="r" b="b"/>
            <a:pathLst>
              <a:path w="5720383" h="7627178">
                <a:moveTo>
                  <a:pt x="0" y="0"/>
                </a:moveTo>
                <a:lnTo>
                  <a:pt x="5720383" y="0"/>
                </a:lnTo>
                <a:lnTo>
                  <a:pt x="5720383" y="7627177"/>
                </a:lnTo>
                <a:lnTo>
                  <a:pt x="0" y="7627177"/>
                </a:lnTo>
                <a:lnTo>
                  <a:pt x="0" y="0"/>
                </a:lnTo>
                <a:close/>
              </a:path>
            </a:pathLst>
          </a:custGeom>
          <a:blipFill>
            <a:blip r:embed="rId3"/>
            <a:stretch>
              <a:fillRect/>
            </a:stretch>
          </a:blipFill>
        </p:spPr>
      </p:sp>
      <p:sp>
        <p:nvSpPr>
          <p:cNvPr id="6" name="TextBox 6"/>
          <p:cNvSpPr txBox="1"/>
          <p:nvPr/>
        </p:nvSpPr>
        <p:spPr>
          <a:xfrm>
            <a:off x="1034057" y="1523944"/>
            <a:ext cx="8796908"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DEMO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63545" y="2525241"/>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F4F4F4"/>
            </a:solidFill>
            <a:prstDash val="solid"/>
            <a:headEnd type="none" w="sm" len="sm"/>
            <a:tailEnd type="none" w="sm" len="sm"/>
          </a:ln>
        </p:spPr>
      </p:sp>
      <p:sp>
        <p:nvSpPr>
          <p:cNvPr id="4" name="Freeform 4"/>
          <p:cNvSpPr/>
          <p:nvPr/>
        </p:nvSpPr>
        <p:spPr>
          <a:xfrm>
            <a:off x="4273280" y="1490460"/>
            <a:ext cx="9741441" cy="7306081"/>
          </a:xfrm>
          <a:custGeom>
            <a:avLst/>
            <a:gdLst/>
            <a:ahLst/>
            <a:cxnLst/>
            <a:rect l="l" t="t" r="r" b="b"/>
            <a:pathLst>
              <a:path w="9741441" h="7306081">
                <a:moveTo>
                  <a:pt x="0" y="0"/>
                </a:moveTo>
                <a:lnTo>
                  <a:pt x="9741440" y="0"/>
                </a:lnTo>
                <a:lnTo>
                  <a:pt x="9741440" y="7306080"/>
                </a:lnTo>
                <a:lnTo>
                  <a:pt x="0" y="7306080"/>
                </a:lnTo>
                <a:lnTo>
                  <a:pt x="0" y="0"/>
                </a:lnTo>
                <a:close/>
              </a:path>
            </a:pathLst>
          </a:custGeom>
          <a:blipFill>
            <a:blip r:embed="rId2"/>
            <a:stretch>
              <a:fillRect/>
            </a:stretch>
          </a:blipFill>
        </p:spPr>
      </p:sp>
      <p:sp>
        <p:nvSpPr>
          <p:cNvPr id="5" name="TextBox 5"/>
          <p:cNvSpPr txBox="1"/>
          <p:nvPr/>
        </p:nvSpPr>
        <p:spPr>
          <a:xfrm>
            <a:off x="1034057" y="1523944"/>
            <a:ext cx="8796908"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DEMO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7704004" y="1940536"/>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2B2E31"/>
            </a:solidFill>
            <a:prstDash val="solid"/>
            <a:headEnd type="none" w="sm" len="sm"/>
            <a:tailEnd type="none" w="sm" len="sm"/>
          </a:ln>
        </p:spPr>
      </p:sp>
      <p:grpSp>
        <p:nvGrpSpPr>
          <p:cNvPr id="4" name="Group 4"/>
          <p:cNvGrpSpPr/>
          <p:nvPr/>
        </p:nvGrpSpPr>
        <p:grpSpPr>
          <a:xfrm>
            <a:off x="-228600" y="-381000"/>
            <a:ext cx="4502673" cy="10948419"/>
            <a:chOff x="0" y="0"/>
            <a:chExt cx="1185889" cy="2883534"/>
          </a:xfrm>
        </p:grpSpPr>
        <p:sp>
          <p:nvSpPr>
            <p:cNvPr id="5" name="Freeform 5"/>
            <p:cNvSpPr/>
            <p:nvPr/>
          </p:nvSpPr>
          <p:spPr>
            <a:xfrm>
              <a:off x="0" y="0"/>
              <a:ext cx="1185889" cy="2883534"/>
            </a:xfrm>
            <a:custGeom>
              <a:avLst/>
              <a:gdLst/>
              <a:ahLst/>
              <a:cxnLst/>
              <a:rect l="l" t="t" r="r" b="b"/>
              <a:pathLst>
                <a:path w="1185889" h="2883534">
                  <a:moveTo>
                    <a:pt x="0" y="0"/>
                  </a:moveTo>
                  <a:lnTo>
                    <a:pt x="1185889" y="0"/>
                  </a:lnTo>
                  <a:lnTo>
                    <a:pt x="1185889" y="2883534"/>
                  </a:lnTo>
                  <a:lnTo>
                    <a:pt x="0" y="2883534"/>
                  </a:lnTo>
                  <a:close/>
                </a:path>
              </a:pathLst>
            </a:custGeom>
            <a:solidFill>
              <a:srgbClr val="2B2E31"/>
            </a:solidFill>
          </p:spPr>
        </p:sp>
        <p:sp>
          <p:nvSpPr>
            <p:cNvPr id="6" name="TextBox 6"/>
            <p:cNvSpPr txBox="1"/>
            <p:nvPr/>
          </p:nvSpPr>
          <p:spPr>
            <a:xfrm>
              <a:off x="0" y="-38100"/>
              <a:ext cx="1185889" cy="2921634"/>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506269" y="1697806"/>
            <a:ext cx="5254585" cy="6891388"/>
            <a:chOff x="0" y="0"/>
            <a:chExt cx="7006113" cy="9188517"/>
          </a:xfrm>
        </p:grpSpPr>
        <p:pic>
          <p:nvPicPr>
            <p:cNvPr id="8" name="Picture 8"/>
            <p:cNvPicPr>
              <a:picLocks noChangeAspect="1"/>
            </p:cNvPicPr>
            <p:nvPr/>
          </p:nvPicPr>
          <p:blipFill>
            <a:blip r:embed="rId2"/>
            <a:srcRect t="734" r="9094" b="9828"/>
            <a:stretch>
              <a:fillRect/>
            </a:stretch>
          </p:blipFill>
          <p:spPr>
            <a:xfrm>
              <a:off x="0" y="0"/>
              <a:ext cx="7006113" cy="9188517"/>
            </a:xfrm>
            <a:prstGeom prst="rect">
              <a:avLst/>
            </a:prstGeom>
          </p:spPr>
        </p:pic>
      </p:grpSp>
      <p:sp>
        <p:nvSpPr>
          <p:cNvPr id="9" name="Freeform 9"/>
          <p:cNvSpPr/>
          <p:nvPr/>
        </p:nvSpPr>
        <p:spPr>
          <a:xfrm>
            <a:off x="7341571" y="2883936"/>
            <a:ext cx="7315200" cy="399011"/>
          </a:xfrm>
          <a:custGeom>
            <a:avLst/>
            <a:gdLst/>
            <a:ahLst/>
            <a:cxnLst/>
            <a:rect l="l" t="t" r="r" b="b"/>
            <a:pathLst>
              <a:path w="7315200" h="399011">
                <a:moveTo>
                  <a:pt x="0" y="0"/>
                </a:moveTo>
                <a:lnTo>
                  <a:pt x="7315200" y="0"/>
                </a:lnTo>
                <a:lnTo>
                  <a:pt x="7315200" y="399010"/>
                </a:lnTo>
                <a:lnTo>
                  <a:pt x="0" y="399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7689741" y="983314"/>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MOTIVATION</a:t>
            </a:r>
          </a:p>
        </p:txBody>
      </p:sp>
      <p:sp>
        <p:nvSpPr>
          <p:cNvPr id="11" name="TextBox 11"/>
          <p:cNvSpPr txBox="1"/>
          <p:nvPr/>
        </p:nvSpPr>
        <p:spPr>
          <a:xfrm>
            <a:off x="7704004" y="3382461"/>
            <a:ext cx="9569559" cy="2215991"/>
          </a:xfrm>
          <a:prstGeom prst="rect">
            <a:avLst/>
          </a:prstGeom>
        </p:spPr>
        <p:txBody>
          <a:bodyPr lIns="0" tIns="0" rIns="0" bIns="0" rtlCol="0" anchor="t">
            <a:spAutoFit/>
          </a:bodyPr>
          <a:lstStyle/>
          <a:p>
            <a:r>
              <a:rPr lang="en" altLang="zh-TW" sz="2400" dirty="0"/>
              <a:t>Do you often find yourself forgetting where you put things?</a:t>
            </a:r>
          </a:p>
          <a:p>
            <a:endParaRPr lang="en" altLang="zh-TW" sz="2400" dirty="0"/>
          </a:p>
          <a:p>
            <a:r>
              <a:rPr lang="en" altLang="zh-TW" sz="2400" dirty="0"/>
              <a:t>Stop wasting time searching! </a:t>
            </a:r>
          </a:p>
          <a:p>
            <a:r>
              <a:rPr lang="en" altLang="zh-TW" sz="2400" dirty="0"/>
              <a:t>Our </a:t>
            </a:r>
            <a:r>
              <a:rPr lang="en" altLang="zh-TW" sz="2400" b="1" dirty="0"/>
              <a:t>fully automated smart storage</a:t>
            </a:r>
            <a:r>
              <a:rPr lang="en" altLang="zh-TW" sz="2400" dirty="0"/>
              <a:t> system not only stores your items but also sorts them and can even recommend things based on your habits, helping you work more efficiently.</a:t>
            </a:r>
          </a:p>
        </p:txBody>
      </p:sp>
      <p:sp>
        <p:nvSpPr>
          <p:cNvPr id="12" name="TextBox 12"/>
          <p:cNvSpPr txBox="1"/>
          <p:nvPr/>
        </p:nvSpPr>
        <p:spPr>
          <a:xfrm>
            <a:off x="7689741" y="2576159"/>
            <a:ext cx="9520648" cy="615553"/>
          </a:xfrm>
          <a:prstGeom prst="rect">
            <a:avLst/>
          </a:prstGeom>
        </p:spPr>
        <p:txBody>
          <a:bodyPr lIns="0" tIns="0" rIns="0" bIns="0" rtlCol="0" anchor="t">
            <a:spAutoFit/>
          </a:bodyPr>
          <a:lstStyle/>
          <a:p>
            <a:r>
              <a:rPr lang="en" altLang="zh-TW" sz="4000" dirty="0"/>
              <a:t>Your time is too valuable to waste.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63545" y="2525241"/>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F4F4F4"/>
            </a:solidFill>
            <a:prstDash val="solid"/>
            <a:headEnd type="none" w="sm" len="sm"/>
            <a:tailEnd type="none" w="sm" len="sm"/>
          </a:ln>
        </p:spPr>
      </p:sp>
      <p:sp>
        <p:nvSpPr>
          <p:cNvPr id="4" name="Freeform 4"/>
          <p:cNvSpPr/>
          <p:nvPr/>
        </p:nvSpPr>
        <p:spPr>
          <a:xfrm>
            <a:off x="6380837" y="2525241"/>
            <a:ext cx="9972466" cy="7091531"/>
          </a:xfrm>
          <a:custGeom>
            <a:avLst/>
            <a:gdLst/>
            <a:ahLst/>
            <a:cxnLst/>
            <a:rect l="l" t="t" r="r" b="b"/>
            <a:pathLst>
              <a:path w="9972466" h="7091531">
                <a:moveTo>
                  <a:pt x="0" y="0"/>
                </a:moveTo>
                <a:lnTo>
                  <a:pt x="9972466" y="0"/>
                </a:lnTo>
                <a:lnTo>
                  <a:pt x="9972466" y="7091531"/>
                </a:lnTo>
                <a:lnTo>
                  <a:pt x="0" y="7091531"/>
                </a:lnTo>
                <a:lnTo>
                  <a:pt x="0" y="0"/>
                </a:lnTo>
                <a:close/>
              </a:path>
            </a:pathLst>
          </a:custGeom>
          <a:blipFill>
            <a:blip r:embed="rId2"/>
            <a:stretch>
              <a:fillRect/>
            </a:stretch>
          </a:blipFill>
        </p:spPr>
      </p:sp>
      <p:sp>
        <p:nvSpPr>
          <p:cNvPr id="5" name="TextBox 5"/>
          <p:cNvSpPr txBox="1"/>
          <p:nvPr/>
        </p:nvSpPr>
        <p:spPr>
          <a:xfrm>
            <a:off x="1034057" y="1523944"/>
            <a:ext cx="8796908"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DEMO-RPI CAMERA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2" name="AutoShape 2"/>
          <p:cNvSpPr/>
          <p:nvPr/>
        </p:nvSpPr>
        <p:spPr>
          <a:xfrm>
            <a:off x="8557254" y="5559030"/>
            <a:ext cx="1173491" cy="0"/>
          </a:xfrm>
          <a:prstGeom prst="line">
            <a:avLst/>
          </a:prstGeom>
          <a:ln w="104775" cap="flat">
            <a:solidFill>
              <a:srgbClr val="F4F4F4"/>
            </a:solidFill>
            <a:prstDash val="solid"/>
            <a:headEnd type="none" w="sm" len="sm"/>
            <a:tailEnd type="none" w="sm" len="sm"/>
          </a:ln>
        </p:spPr>
      </p:sp>
      <p:sp>
        <p:nvSpPr>
          <p:cNvPr id="3" name="TextBox 3"/>
          <p:cNvSpPr txBox="1"/>
          <p:nvPr/>
        </p:nvSpPr>
        <p:spPr>
          <a:xfrm>
            <a:off x="4541331" y="4344343"/>
            <a:ext cx="9205339" cy="799157"/>
          </a:xfrm>
          <a:prstGeom prst="rect">
            <a:avLst/>
          </a:prstGeom>
        </p:spPr>
        <p:txBody>
          <a:bodyPr lIns="0" tIns="0" rIns="0" bIns="0" rtlCol="0" anchor="t">
            <a:spAutoFit/>
          </a:bodyPr>
          <a:lstStyle/>
          <a:p>
            <a:pPr algn="ctr">
              <a:lnSpc>
                <a:spcPts val="5962"/>
              </a:lnSpc>
            </a:pPr>
            <a:r>
              <a:rPr lang="en-US" sz="5962" b="1" spc="59">
                <a:solidFill>
                  <a:srgbClr val="F4F4F4"/>
                </a:solidFill>
                <a:latin typeface="Montserrat Classic Bold"/>
                <a:ea typeface="Montserrat Classic Bold"/>
                <a:cs typeface="Montserrat Classic Bold"/>
                <a:sym typeface="Montserrat Classic Bold"/>
              </a:rPr>
              <a:t>LET US DO IT FOR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63545" y="1832397"/>
            <a:ext cx="1173491" cy="0"/>
          </a:xfrm>
          <a:prstGeom prst="line">
            <a:avLst/>
          </a:prstGeom>
          <a:ln w="104775" cap="flat">
            <a:solidFill>
              <a:srgbClr val="2B2E31"/>
            </a:solidFill>
            <a:prstDash val="solid"/>
            <a:headEnd type="none" w="sm" len="sm"/>
            <a:tailEnd type="none" w="sm" len="sm"/>
          </a:ln>
        </p:spPr>
      </p:sp>
      <p:grpSp>
        <p:nvGrpSpPr>
          <p:cNvPr id="3" name="Group 3"/>
          <p:cNvGrpSpPr/>
          <p:nvPr/>
        </p:nvGrpSpPr>
        <p:grpSpPr>
          <a:xfrm>
            <a:off x="9969811" y="4681"/>
            <a:ext cx="8318189" cy="10400205"/>
            <a:chOff x="0" y="0"/>
            <a:chExt cx="11090918" cy="13866940"/>
          </a:xfrm>
        </p:grpSpPr>
        <p:pic>
          <p:nvPicPr>
            <p:cNvPr id="4" name="Picture 4"/>
            <p:cNvPicPr>
              <a:picLocks noChangeAspect="1"/>
            </p:cNvPicPr>
            <p:nvPr/>
          </p:nvPicPr>
          <p:blipFill>
            <a:blip r:embed="rId2"/>
            <a:srcRect t="2169" b="10945"/>
            <a:stretch>
              <a:fillRect/>
            </a:stretch>
          </p:blipFill>
          <p:spPr>
            <a:xfrm>
              <a:off x="0" y="0"/>
              <a:ext cx="11090918" cy="13866940"/>
            </a:xfrm>
            <a:prstGeom prst="rect">
              <a:avLst/>
            </a:prstGeom>
          </p:spPr>
        </p:pic>
      </p:grpSp>
      <p:sp>
        <p:nvSpPr>
          <p:cNvPr id="5" name="AutoShape 5"/>
          <p:cNvSpPr/>
          <p:nvPr/>
        </p:nvSpPr>
        <p:spPr>
          <a:xfrm>
            <a:off x="16353303" y="9153525"/>
            <a:ext cx="905997" cy="0"/>
          </a:xfrm>
          <a:prstGeom prst="line">
            <a:avLst/>
          </a:prstGeom>
          <a:ln w="76200" cap="flat">
            <a:solidFill>
              <a:srgbClr val="F4F4F4"/>
            </a:solidFill>
            <a:prstDash val="solid"/>
            <a:headEnd type="none" w="sm" len="sm"/>
            <a:tailEnd type="none" w="sm" len="sm"/>
          </a:ln>
        </p:spPr>
      </p:sp>
      <p:sp>
        <p:nvSpPr>
          <p:cNvPr id="6" name="Freeform 6"/>
          <p:cNvSpPr/>
          <p:nvPr/>
        </p:nvSpPr>
        <p:spPr>
          <a:xfrm>
            <a:off x="1242722" y="2549701"/>
            <a:ext cx="1008705" cy="1008705"/>
          </a:xfrm>
          <a:custGeom>
            <a:avLst/>
            <a:gdLst/>
            <a:ahLst/>
            <a:cxnLst/>
            <a:rect l="l" t="t" r="r" b="b"/>
            <a:pathLst>
              <a:path w="1008705" h="1008705">
                <a:moveTo>
                  <a:pt x="0" y="0"/>
                </a:moveTo>
                <a:lnTo>
                  <a:pt x="1008705" y="0"/>
                </a:lnTo>
                <a:lnTo>
                  <a:pt x="1008705" y="1008705"/>
                </a:lnTo>
                <a:lnTo>
                  <a:pt x="0" y="1008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18793" y="4396254"/>
            <a:ext cx="918243" cy="909896"/>
          </a:xfrm>
          <a:custGeom>
            <a:avLst/>
            <a:gdLst/>
            <a:ahLst/>
            <a:cxnLst/>
            <a:rect l="l" t="t" r="r" b="b"/>
            <a:pathLst>
              <a:path w="918243" h="909896">
                <a:moveTo>
                  <a:pt x="0" y="0"/>
                </a:moveTo>
                <a:lnTo>
                  <a:pt x="918243" y="0"/>
                </a:lnTo>
                <a:lnTo>
                  <a:pt x="918243" y="909895"/>
                </a:lnTo>
                <a:lnTo>
                  <a:pt x="0" y="9098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350710" y="6283795"/>
            <a:ext cx="900717" cy="982925"/>
          </a:xfrm>
          <a:custGeom>
            <a:avLst/>
            <a:gdLst/>
            <a:ahLst/>
            <a:cxnLst/>
            <a:rect l="l" t="t" r="r" b="b"/>
            <a:pathLst>
              <a:path w="900717" h="982925">
                <a:moveTo>
                  <a:pt x="0" y="0"/>
                </a:moveTo>
                <a:lnTo>
                  <a:pt x="900717" y="0"/>
                </a:lnTo>
                <a:lnTo>
                  <a:pt x="900717" y="982925"/>
                </a:lnTo>
                <a:lnTo>
                  <a:pt x="0" y="9829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388825" y="8172665"/>
            <a:ext cx="818945" cy="818945"/>
          </a:xfrm>
          <a:custGeom>
            <a:avLst/>
            <a:gdLst/>
            <a:ahLst/>
            <a:cxnLst/>
            <a:rect l="l" t="t" r="r" b="b"/>
            <a:pathLst>
              <a:path w="818945" h="818945">
                <a:moveTo>
                  <a:pt x="0" y="0"/>
                </a:moveTo>
                <a:lnTo>
                  <a:pt x="818945" y="0"/>
                </a:lnTo>
                <a:lnTo>
                  <a:pt x="818945" y="818946"/>
                </a:lnTo>
                <a:lnTo>
                  <a:pt x="0" y="8189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1034057" y="885170"/>
            <a:ext cx="8796908" cy="799157"/>
          </a:xfrm>
          <a:prstGeom prst="rect">
            <a:avLst/>
          </a:prstGeom>
        </p:spPr>
        <p:txBody>
          <a:bodyPr lIns="0" tIns="0" rIns="0" bIns="0" rtlCol="0" anchor="t">
            <a:spAutoFit/>
          </a:bodyPr>
          <a:lstStyle/>
          <a:p>
            <a:pPr algn="l">
              <a:lnSpc>
                <a:spcPts val="5962"/>
              </a:lnSpc>
            </a:pPr>
            <a:r>
              <a:rPr lang="en-US" sz="5962" b="1" spc="59" dirty="0">
                <a:solidFill>
                  <a:srgbClr val="2B2E31"/>
                </a:solidFill>
                <a:latin typeface="Montserrat Classic Bold"/>
                <a:ea typeface="Montserrat Classic Bold"/>
                <a:cs typeface="Montserrat Classic Bold"/>
                <a:sym typeface="Montserrat Classic Bold"/>
              </a:rPr>
              <a:t>OUR SERVICE</a:t>
            </a:r>
          </a:p>
        </p:txBody>
      </p:sp>
      <p:sp>
        <p:nvSpPr>
          <p:cNvPr id="11" name="TextBox 11"/>
          <p:cNvSpPr txBox="1"/>
          <p:nvPr/>
        </p:nvSpPr>
        <p:spPr>
          <a:xfrm>
            <a:off x="2623883" y="2493583"/>
            <a:ext cx="5135726" cy="451790"/>
          </a:xfrm>
          <a:prstGeom prst="rect">
            <a:avLst/>
          </a:prstGeom>
        </p:spPr>
        <p:txBody>
          <a:bodyPr lIns="0" tIns="0" rIns="0" bIns="0" rtlCol="0" anchor="t">
            <a:spAutoFit/>
          </a:bodyPr>
          <a:lstStyle/>
          <a:p>
            <a:pPr>
              <a:lnSpc>
                <a:spcPts val="3481"/>
              </a:lnSpc>
            </a:pPr>
            <a:r>
              <a:rPr lang="en" altLang="zh-TW" sz="3600" dirty="0"/>
              <a:t>Simple Automated Storage</a:t>
            </a:r>
            <a:endParaRPr lang="en-US" sz="3481" b="1" spc="34" dirty="0">
              <a:solidFill>
                <a:srgbClr val="2B2E31"/>
              </a:solidFill>
              <a:latin typeface="Montserrat Classic Bold"/>
              <a:ea typeface="Montserrat Classic Bold"/>
              <a:cs typeface="Montserrat Classic Bold"/>
              <a:sym typeface="Montserrat Classic Bold"/>
            </a:endParaRPr>
          </a:p>
        </p:txBody>
      </p:sp>
      <p:sp>
        <p:nvSpPr>
          <p:cNvPr id="12" name="TextBox 12"/>
          <p:cNvSpPr txBox="1"/>
          <p:nvPr/>
        </p:nvSpPr>
        <p:spPr>
          <a:xfrm>
            <a:off x="2623883" y="3088222"/>
            <a:ext cx="6660217" cy="474297"/>
          </a:xfrm>
          <a:prstGeom prst="rect">
            <a:avLst/>
          </a:prstGeom>
        </p:spPr>
        <p:txBody>
          <a:bodyPr lIns="0" tIns="0" rIns="0" bIns="0" rtlCol="0" anchor="t">
            <a:spAutoFit/>
          </a:bodyPr>
          <a:lstStyle/>
          <a:p>
            <a:pPr algn="just">
              <a:lnSpc>
                <a:spcPts val="4049"/>
              </a:lnSpc>
            </a:pPr>
            <a:r>
              <a:rPr lang="en" altLang="zh-TW" sz="2800" dirty="0"/>
              <a:t>One-tap storage via your phone</a:t>
            </a:r>
            <a:endParaRPr lang="en-US" sz="2699" dirty="0">
              <a:solidFill>
                <a:srgbClr val="2B2E31"/>
              </a:solidFill>
              <a:latin typeface="Montserrat Classic"/>
              <a:ea typeface="Montserrat Classic"/>
              <a:cs typeface="Montserrat Classic"/>
              <a:sym typeface="Montserrat Classic"/>
            </a:endParaRPr>
          </a:p>
        </p:txBody>
      </p:sp>
      <p:sp>
        <p:nvSpPr>
          <p:cNvPr id="13" name="TextBox 13"/>
          <p:cNvSpPr txBox="1"/>
          <p:nvPr/>
        </p:nvSpPr>
        <p:spPr>
          <a:xfrm>
            <a:off x="2623883" y="4166324"/>
            <a:ext cx="5135726" cy="451790"/>
          </a:xfrm>
          <a:prstGeom prst="rect">
            <a:avLst/>
          </a:prstGeom>
        </p:spPr>
        <p:txBody>
          <a:bodyPr lIns="0" tIns="0" rIns="0" bIns="0" rtlCol="0" anchor="t">
            <a:spAutoFit/>
          </a:bodyPr>
          <a:lstStyle/>
          <a:p>
            <a:pPr>
              <a:lnSpc>
                <a:spcPts val="3481"/>
              </a:lnSpc>
            </a:pPr>
            <a:r>
              <a:rPr lang="en" altLang="zh-TW" sz="3600" dirty="0"/>
              <a:t>AI Smart Sorting</a:t>
            </a:r>
            <a:endParaRPr lang="en-US" sz="3481" b="1" spc="34" dirty="0">
              <a:solidFill>
                <a:srgbClr val="2B2E31"/>
              </a:solidFill>
              <a:latin typeface="Montserrat Classic Bold"/>
              <a:ea typeface="Montserrat Classic Bold"/>
              <a:cs typeface="Montserrat Classic Bold"/>
              <a:sym typeface="Montserrat Classic Bold"/>
            </a:endParaRPr>
          </a:p>
        </p:txBody>
      </p:sp>
      <p:sp>
        <p:nvSpPr>
          <p:cNvPr id="14" name="TextBox 14"/>
          <p:cNvSpPr txBox="1"/>
          <p:nvPr/>
        </p:nvSpPr>
        <p:spPr>
          <a:xfrm>
            <a:off x="2623883" y="4599717"/>
            <a:ext cx="6660217" cy="987258"/>
          </a:xfrm>
          <a:prstGeom prst="rect">
            <a:avLst/>
          </a:prstGeom>
        </p:spPr>
        <p:txBody>
          <a:bodyPr lIns="0" tIns="0" rIns="0" bIns="0" rtlCol="0" anchor="t">
            <a:spAutoFit/>
          </a:bodyPr>
          <a:lstStyle/>
          <a:p>
            <a:pPr algn="just">
              <a:lnSpc>
                <a:spcPts val="4049"/>
              </a:lnSpc>
            </a:pPr>
            <a:r>
              <a:rPr lang="en" altLang="zh-TW" sz="2800" dirty="0"/>
              <a:t>AI organizes your items,</a:t>
            </a:r>
          </a:p>
          <a:p>
            <a:pPr algn="just">
              <a:lnSpc>
                <a:spcPts val="4049"/>
              </a:lnSpc>
            </a:pPr>
            <a:r>
              <a:rPr lang="en" altLang="zh-TW" sz="2800" dirty="0"/>
              <a:t>saving you the trouble of tidying up.</a:t>
            </a:r>
            <a:endParaRPr lang="en-US" sz="2699" dirty="0">
              <a:solidFill>
                <a:srgbClr val="2B2E31"/>
              </a:solidFill>
              <a:latin typeface="Montserrat Classic"/>
              <a:ea typeface="Montserrat Classic"/>
              <a:cs typeface="Montserrat Classic"/>
              <a:sym typeface="Montserrat Classic"/>
            </a:endParaRPr>
          </a:p>
        </p:txBody>
      </p:sp>
      <p:sp>
        <p:nvSpPr>
          <p:cNvPr id="15" name="TextBox 15"/>
          <p:cNvSpPr txBox="1"/>
          <p:nvPr/>
        </p:nvSpPr>
        <p:spPr>
          <a:xfrm>
            <a:off x="2623883" y="6057900"/>
            <a:ext cx="5135726" cy="451790"/>
          </a:xfrm>
          <a:prstGeom prst="rect">
            <a:avLst/>
          </a:prstGeom>
        </p:spPr>
        <p:txBody>
          <a:bodyPr lIns="0" tIns="0" rIns="0" bIns="0" rtlCol="0" anchor="t">
            <a:spAutoFit/>
          </a:bodyPr>
          <a:lstStyle/>
          <a:p>
            <a:pPr>
              <a:lnSpc>
                <a:spcPts val="3481"/>
              </a:lnSpc>
            </a:pPr>
            <a:r>
              <a:rPr lang="en" altLang="zh-TW" sz="3600" dirty="0"/>
              <a:t>Effortless Retrieval</a:t>
            </a:r>
            <a:endParaRPr lang="en-US" sz="3481" b="1" spc="34" dirty="0">
              <a:solidFill>
                <a:srgbClr val="2B2E31"/>
              </a:solidFill>
              <a:latin typeface="Montserrat Classic Bold"/>
              <a:ea typeface="Montserrat Classic Bold"/>
              <a:cs typeface="Montserrat Classic Bold"/>
              <a:sym typeface="Montserrat Classic Bold"/>
            </a:endParaRPr>
          </a:p>
        </p:txBody>
      </p:sp>
      <p:sp>
        <p:nvSpPr>
          <p:cNvPr id="16" name="TextBox 16"/>
          <p:cNvSpPr txBox="1"/>
          <p:nvPr/>
        </p:nvSpPr>
        <p:spPr>
          <a:xfrm>
            <a:off x="2623883" y="6509690"/>
            <a:ext cx="6660217" cy="1009700"/>
          </a:xfrm>
          <a:prstGeom prst="rect">
            <a:avLst/>
          </a:prstGeom>
        </p:spPr>
        <p:txBody>
          <a:bodyPr lIns="0" tIns="0" rIns="0" bIns="0" rtlCol="0" anchor="t">
            <a:spAutoFit/>
          </a:bodyPr>
          <a:lstStyle/>
          <a:p>
            <a:pPr algn="just">
              <a:lnSpc>
                <a:spcPts val="4050"/>
              </a:lnSpc>
            </a:pPr>
            <a:r>
              <a:rPr lang="en" altLang="zh-TW" sz="2800" dirty="0"/>
              <a:t>Easily search by category and let the robot get your items for you, no more digging around</a:t>
            </a:r>
            <a:endParaRPr lang="en-US" sz="2700" dirty="0">
              <a:solidFill>
                <a:srgbClr val="2B2E31"/>
              </a:solidFill>
              <a:latin typeface="Montserrat Classic"/>
              <a:ea typeface="Montserrat Classic"/>
              <a:cs typeface="Montserrat Classic"/>
              <a:sym typeface="Montserrat Classic"/>
            </a:endParaRPr>
          </a:p>
        </p:txBody>
      </p:sp>
      <p:sp>
        <p:nvSpPr>
          <p:cNvPr id="17" name="TextBox 17"/>
          <p:cNvSpPr txBox="1"/>
          <p:nvPr/>
        </p:nvSpPr>
        <p:spPr>
          <a:xfrm>
            <a:off x="2623883" y="8011782"/>
            <a:ext cx="5135726" cy="451790"/>
          </a:xfrm>
          <a:prstGeom prst="rect">
            <a:avLst/>
          </a:prstGeom>
        </p:spPr>
        <p:txBody>
          <a:bodyPr lIns="0" tIns="0" rIns="0" bIns="0" rtlCol="0" anchor="t">
            <a:spAutoFit/>
          </a:bodyPr>
          <a:lstStyle/>
          <a:p>
            <a:pPr>
              <a:lnSpc>
                <a:spcPts val="3481"/>
              </a:lnSpc>
            </a:pPr>
            <a:r>
              <a:rPr lang="en" altLang="zh-TW" sz="3600" dirty="0"/>
              <a:t>Customized Experience</a:t>
            </a:r>
            <a:endParaRPr lang="en-US" sz="3481" b="1" spc="34" dirty="0">
              <a:solidFill>
                <a:srgbClr val="2B2E31"/>
              </a:solidFill>
              <a:latin typeface="Montserrat Classic Bold"/>
              <a:ea typeface="Montserrat Classic Bold"/>
              <a:cs typeface="Montserrat Classic Bold"/>
              <a:sym typeface="Montserrat Classic Bold"/>
            </a:endParaRPr>
          </a:p>
        </p:txBody>
      </p:sp>
      <p:sp>
        <p:nvSpPr>
          <p:cNvPr id="18" name="TextBox 18"/>
          <p:cNvSpPr txBox="1"/>
          <p:nvPr/>
        </p:nvSpPr>
        <p:spPr>
          <a:xfrm>
            <a:off x="2623883" y="8466974"/>
            <a:ext cx="6660217" cy="1009700"/>
          </a:xfrm>
          <a:prstGeom prst="rect">
            <a:avLst/>
          </a:prstGeom>
        </p:spPr>
        <p:txBody>
          <a:bodyPr wrap="square" lIns="0" tIns="0" rIns="0" bIns="0" rtlCol="0" anchor="t">
            <a:spAutoFit/>
          </a:bodyPr>
          <a:lstStyle/>
          <a:p>
            <a:pPr>
              <a:lnSpc>
                <a:spcPts val="4050"/>
              </a:lnSpc>
            </a:pPr>
            <a:r>
              <a:rPr lang="en" altLang="zh-TW" sz="2800" dirty="0"/>
              <a:t>Get item recommendations based on habits, and set schedules for automated retrieval</a:t>
            </a:r>
            <a:endParaRPr lang="en-US" sz="2700" dirty="0">
              <a:solidFill>
                <a:srgbClr val="2B2E31"/>
              </a:solidFill>
              <a:latin typeface="Montserrat Classic"/>
              <a:ea typeface="Montserrat Classic"/>
              <a:cs typeface="Montserrat Classic"/>
              <a:sym typeface="Montserrat Class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2" name="AutoShape 2"/>
          <p:cNvSpPr/>
          <p:nvPr/>
        </p:nvSpPr>
        <p:spPr>
          <a:xfrm>
            <a:off x="8557254" y="5559030"/>
            <a:ext cx="1173491" cy="0"/>
          </a:xfrm>
          <a:prstGeom prst="line">
            <a:avLst/>
          </a:prstGeom>
          <a:ln w="104775" cap="flat">
            <a:solidFill>
              <a:srgbClr val="F4F4F4"/>
            </a:solidFill>
            <a:prstDash val="solid"/>
            <a:headEnd type="none" w="sm" len="sm"/>
            <a:tailEnd type="none" w="sm" len="sm"/>
          </a:ln>
        </p:spPr>
      </p:sp>
      <p:sp>
        <p:nvSpPr>
          <p:cNvPr id="3" name="TextBox 3"/>
          <p:cNvSpPr txBox="1"/>
          <p:nvPr/>
        </p:nvSpPr>
        <p:spPr>
          <a:xfrm>
            <a:off x="4541331" y="4344343"/>
            <a:ext cx="9205339" cy="799157"/>
          </a:xfrm>
          <a:prstGeom prst="rect">
            <a:avLst/>
          </a:prstGeom>
        </p:spPr>
        <p:txBody>
          <a:bodyPr lIns="0" tIns="0" rIns="0" bIns="0" rtlCol="0" anchor="t">
            <a:spAutoFit/>
          </a:bodyPr>
          <a:lstStyle/>
          <a:p>
            <a:pPr algn="ctr">
              <a:lnSpc>
                <a:spcPts val="5962"/>
              </a:lnSpc>
            </a:pPr>
            <a:r>
              <a:rPr lang="en-US" sz="5962" b="1" spc="59">
                <a:solidFill>
                  <a:srgbClr val="F4F4F4"/>
                </a:solidFill>
                <a:latin typeface="Montserrat Classic Bold"/>
                <a:ea typeface="Montserrat Classic Bold"/>
                <a:cs typeface="Montserrat Classic Bold"/>
                <a:sym typeface="Montserrat Classic Bold"/>
              </a:rPr>
              <a:t>TECHNICAL DETAILS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5951615" y="1807952"/>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2B2E31"/>
            </a:solidFill>
            <a:prstDash val="solid"/>
            <a:headEnd type="none" w="sm" len="sm"/>
            <a:tailEnd type="none" w="sm" len="sm"/>
          </a:ln>
        </p:spPr>
      </p:sp>
      <p:grpSp>
        <p:nvGrpSpPr>
          <p:cNvPr id="4" name="Group 4"/>
          <p:cNvGrpSpPr/>
          <p:nvPr/>
        </p:nvGrpSpPr>
        <p:grpSpPr>
          <a:xfrm>
            <a:off x="-228600" y="-381000"/>
            <a:ext cx="4502673" cy="10948419"/>
            <a:chOff x="0" y="0"/>
            <a:chExt cx="1185889" cy="2883534"/>
          </a:xfrm>
        </p:grpSpPr>
        <p:sp>
          <p:nvSpPr>
            <p:cNvPr id="5" name="Freeform 5"/>
            <p:cNvSpPr/>
            <p:nvPr/>
          </p:nvSpPr>
          <p:spPr>
            <a:xfrm>
              <a:off x="0" y="0"/>
              <a:ext cx="1185889" cy="2883534"/>
            </a:xfrm>
            <a:custGeom>
              <a:avLst/>
              <a:gdLst/>
              <a:ahLst/>
              <a:cxnLst/>
              <a:rect l="l" t="t" r="r" b="b"/>
              <a:pathLst>
                <a:path w="1185889" h="2883534">
                  <a:moveTo>
                    <a:pt x="0" y="0"/>
                  </a:moveTo>
                  <a:lnTo>
                    <a:pt x="1185889" y="0"/>
                  </a:lnTo>
                  <a:lnTo>
                    <a:pt x="1185889" y="2883534"/>
                  </a:lnTo>
                  <a:lnTo>
                    <a:pt x="0" y="2883534"/>
                  </a:lnTo>
                  <a:close/>
                </a:path>
              </a:pathLst>
            </a:custGeom>
            <a:solidFill>
              <a:srgbClr val="2B2E31"/>
            </a:solidFill>
          </p:spPr>
        </p:sp>
        <p:sp>
          <p:nvSpPr>
            <p:cNvPr id="6" name="TextBox 6"/>
            <p:cNvSpPr txBox="1"/>
            <p:nvPr/>
          </p:nvSpPr>
          <p:spPr>
            <a:xfrm>
              <a:off x="0" y="-38100"/>
              <a:ext cx="1185889" cy="2921634"/>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6163346" y="3969147"/>
            <a:ext cx="8605371" cy="1735149"/>
          </a:xfrm>
          <a:custGeom>
            <a:avLst/>
            <a:gdLst/>
            <a:ahLst/>
            <a:cxnLst/>
            <a:rect l="l" t="t" r="r" b="b"/>
            <a:pathLst>
              <a:path w="8605371" h="1735149">
                <a:moveTo>
                  <a:pt x="0" y="0"/>
                </a:moveTo>
                <a:lnTo>
                  <a:pt x="8605371" y="0"/>
                </a:lnTo>
                <a:lnTo>
                  <a:pt x="8605371" y="1735149"/>
                </a:lnTo>
                <a:lnTo>
                  <a:pt x="0" y="1735149"/>
                </a:lnTo>
                <a:lnTo>
                  <a:pt x="0" y="0"/>
                </a:lnTo>
                <a:close/>
              </a:path>
            </a:pathLst>
          </a:custGeom>
          <a:blipFill>
            <a:blip r:embed="rId2"/>
            <a:stretch>
              <a:fillRect l="-18868" t="-152146" r="-17742" b="-128956"/>
            </a:stretch>
          </a:blipFill>
        </p:spPr>
      </p:sp>
      <p:sp>
        <p:nvSpPr>
          <p:cNvPr id="8" name="Freeform 8"/>
          <p:cNvSpPr/>
          <p:nvPr/>
        </p:nvSpPr>
        <p:spPr>
          <a:xfrm>
            <a:off x="11922873" y="7561780"/>
            <a:ext cx="3566332" cy="2006304"/>
          </a:xfrm>
          <a:custGeom>
            <a:avLst/>
            <a:gdLst/>
            <a:ahLst/>
            <a:cxnLst/>
            <a:rect l="l" t="t" r="r" b="b"/>
            <a:pathLst>
              <a:path w="3566332" h="2006304">
                <a:moveTo>
                  <a:pt x="0" y="0"/>
                </a:moveTo>
                <a:lnTo>
                  <a:pt x="3566332" y="0"/>
                </a:lnTo>
                <a:lnTo>
                  <a:pt x="3566332" y="2006304"/>
                </a:lnTo>
                <a:lnTo>
                  <a:pt x="0" y="2006304"/>
                </a:lnTo>
                <a:lnTo>
                  <a:pt x="0" y="0"/>
                </a:lnTo>
                <a:close/>
              </a:path>
            </a:pathLst>
          </a:custGeom>
          <a:blipFill>
            <a:blip r:embed="rId3"/>
            <a:stretch>
              <a:fillRect/>
            </a:stretch>
          </a:blipFill>
        </p:spPr>
      </p:sp>
      <p:sp>
        <p:nvSpPr>
          <p:cNvPr id="9" name="Freeform 9"/>
          <p:cNvSpPr/>
          <p:nvPr/>
        </p:nvSpPr>
        <p:spPr>
          <a:xfrm>
            <a:off x="282370" y="327523"/>
            <a:ext cx="3064918" cy="4551532"/>
          </a:xfrm>
          <a:custGeom>
            <a:avLst/>
            <a:gdLst/>
            <a:ahLst/>
            <a:cxnLst/>
            <a:rect l="l" t="t" r="r" b="b"/>
            <a:pathLst>
              <a:path w="3064918" h="4551532">
                <a:moveTo>
                  <a:pt x="0" y="0"/>
                </a:moveTo>
                <a:lnTo>
                  <a:pt x="3064918" y="0"/>
                </a:lnTo>
                <a:lnTo>
                  <a:pt x="3064918" y="4551532"/>
                </a:lnTo>
                <a:lnTo>
                  <a:pt x="0" y="4551532"/>
                </a:lnTo>
                <a:lnTo>
                  <a:pt x="0" y="0"/>
                </a:lnTo>
                <a:close/>
              </a:path>
            </a:pathLst>
          </a:custGeom>
          <a:blipFill>
            <a:blip r:embed="rId4"/>
            <a:stretch>
              <a:fillRect l="-239697" t="-39677" r="-99375" b="-26632"/>
            </a:stretch>
          </a:blipFill>
        </p:spPr>
      </p:sp>
      <p:sp>
        <p:nvSpPr>
          <p:cNvPr id="10" name="Freeform 10"/>
          <p:cNvSpPr/>
          <p:nvPr/>
        </p:nvSpPr>
        <p:spPr>
          <a:xfrm>
            <a:off x="282436" y="5300045"/>
            <a:ext cx="3064918" cy="4832191"/>
          </a:xfrm>
          <a:custGeom>
            <a:avLst/>
            <a:gdLst/>
            <a:ahLst/>
            <a:cxnLst/>
            <a:rect l="l" t="t" r="r" b="b"/>
            <a:pathLst>
              <a:path w="3064918" h="4832191">
                <a:moveTo>
                  <a:pt x="0" y="0"/>
                </a:moveTo>
                <a:lnTo>
                  <a:pt x="3064919" y="0"/>
                </a:lnTo>
                <a:lnTo>
                  <a:pt x="3064919" y="4832191"/>
                </a:lnTo>
                <a:lnTo>
                  <a:pt x="0" y="4832191"/>
                </a:lnTo>
                <a:lnTo>
                  <a:pt x="0" y="0"/>
                </a:lnTo>
                <a:close/>
              </a:path>
            </a:pathLst>
          </a:custGeom>
          <a:blipFill>
            <a:blip r:embed="rId5"/>
            <a:stretch>
              <a:fillRect l="-242801" t="-31565" r="-96271" b="-25086"/>
            </a:stretch>
          </a:blipFill>
        </p:spPr>
      </p:sp>
      <p:sp>
        <p:nvSpPr>
          <p:cNvPr id="11" name="Freeform 11"/>
          <p:cNvSpPr/>
          <p:nvPr/>
        </p:nvSpPr>
        <p:spPr>
          <a:xfrm>
            <a:off x="6114435" y="7577708"/>
            <a:ext cx="4536852" cy="2174113"/>
          </a:xfrm>
          <a:custGeom>
            <a:avLst/>
            <a:gdLst/>
            <a:ahLst/>
            <a:cxnLst/>
            <a:rect l="l" t="t" r="r" b="b"/>
            <a:pathLst>
              <a:path w="4536852" h="2174113">
                <a:moveTo>
                  <a:pt x="0" y="0"/>
                </a:moveTo>
                <a:lnTo>
                  <a:pt x="4536853" y="0"/>
                </a:lnTo>
                <a:lnTo>
                  <a:pt x="4536853" y="2174113"/>
                </a:lnTo>
                <a:lnTo>
                  <a:pt x="0" y="2174113"/>
                </a:lnTo>
                <a:lnTo>
                  <a:pt x="0" y="0"/>
                </a:lnTo>
                <a:close/>
              </a:path>
            </a:pathLst>
          </a:custGeom>
          <a:blipFill>
            <a:blip r:embed="rId6"/>
            <a:stretch>
              <a:fillRect l="-50780" t="-70627" r="-42344" b="-56063"/>
            </a:stretch>
          </a:blipFill>
        </p:spPr>
      </p:sp>
      <p:sp>
        <p:nvSpPr>
          <p:cNvPr id="12" name="TextBox 12"/>
          <p:cNvSpPr txBox="1"/>
          <p:nvPr/>
        </p:nvSpPr>
        <p:spPr>
          <a:xfrm>
            <a:off x="5937352" y="796660"/>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MECHANISM</a:t>
            </a:r>
          </a:p>
        </p:txBody>
      </p:sp>
      <p:sp>
        <p:nvSpPr>
          <p:cNvPr id="13" name="TextBox 13"/>
          <p:cNvSpPr txBox="1"/>
          <p:nvPr/>
        </p:nvSpPr>
        <p:spPr>
          <a:xfrm>
            <a:off x="6163346" y="3094751"/>
            <a:ext cx="10600654" cy="738664"/>
          </a:xfrm>
          <a:prstGeom prst="rect">
            <a:avLst/>
          </a:prstGeom>
        </p:spPr>
        <p:txBody>
          <a:bodyPr wrap="square" lIns="0" tIns="0" rIns="0" bIns="0" rtlCol="0" anchor="t">
            <a:spAutoFit/>
          </a:bodyPr>
          <a:lstStyle/>
          <a:p>
            <a:r>
              <a:rPr lang="en" altLang="zh-TW" sz="2400" dirty="0"/>
              <a:t>Similar to the XYZ three-axis movement system in a 3D printer, the linear rail moves on the XZ plane. The grabber on the Y-axis then performs the gripping action.</a:t>
            </a:r>
          </a:p>
        </p:txBody>
      </p:sp>
      <p:sp>
        <p:nvSpPr>
          <p:cNvPr id="14" name="TextBox 14"/>
          <p:cNvSpPr txBox="1"/>
          <p:nvPr/>
        </p:nvSpPr>
        <p:spPr>
          <a:xfrm>
            <a:off x="6163346" y="2429879"/>
            <a:ext cx="6420805" cy="494644"/>
          </a:xfrm>
          <a:prstGeom prst="rect">
            <a:avLst/>
          </a:prstGeom>
        </p:spPr>
        <p:txBody>
          <a:bodyPr lIns="0" tIns="0" rIns="0" bIns="0" rtlCol="0" anchor="t">
            <a:spAutoFit/>
          </a:bodyPr>
          <a:lstStyle/>
          <a:p>
            <a:pPr algn="l">
              <a:lnSpc>
                <a:spcPts val="3724"/>
              </a:lnSpc>
            </a:pPr>
            <a:r>
              <a:rPr lang="en-US" sz="3724" b="1" spc="37" dirty="0">
                <a:solidFill>
                  <a:srgbClr val="2B2E31"/>
                </a:solidFill>
                <a:latin typeface="Montserrat Classic Bold"/>
                <a:ea typeface="Montserrat Classic Bold"/>
                <a:cs typeface="Montserrat Classic Bold"/>
                <a:sym typeface="Montserrat Classic Bold"/>
              </a:rPr>
              <a:t>LINEAR RAIL</a:t>
            </a:r>
          </a:p>
        </p:txBody>
      </p:sp>
      <p:sp>
        <p:nvSpPr>
          <p:cNvPr id="15" name="TextBox 15"/>
          <p:cNvSpPr txBox="1"/>
          <p:nvPr/>
        </p:nvSpPr>
        <p:spPr>
          <a:xfrm>
            <a:off x="6114435" y="6306102"/>
            <a:ext cx="10649565" cy="1275798"/>
          </a:xfrm>
          <a:prstGeom prst="rect">
            <a:avLst/>
          </a:prstGeom>
        </p:spPr>
        <p:txBody>
          <a:bodyPr wrap="square" lIns="0" tIns="0" rIns="0" bIns="0" rtlCol="0" anchor="t">
            <a:spAutoFit/>
          </a:bodyPr>
          <a:lstStyle/>
          <a:p>
            <a:pPr algn="just">
              <a:lnSpc>
                <a:spcPts val="3449"/>
              </a:lnSpc>
            </a:pPr>
            <a:r>
              <a:rPr lang="en" altLang="zh-TW" sz="2400" dirty="0"/>
              <a:t>Stepper motors, couplers, and lead screws are used to control the forward and backward movement of the Y and Z axes. The Z-axis is mounted on a pulley and belt system, allowing it to move along the X-axis.</a:t>
            </a:r>
            <a:endParaRPr lang="en-US" sz="2299" dirty="0">
              <a:solidFill>
                <a:srgbClr val="2B2E31"/>
              </a:solidFill>
              <a:latin typeface="Montserrat Classic"/>
              <a:ea typeface="Montserrat Classic"/>
              <a:cs typeface="Montserrat Classic"/>
              <a:sym typeface="Montserrat Classic"/>
            </a:endParaRPr>
          </a:p>
        </p:txBody>
      </p:sp>
      <p:sp>
        <p:nvSpPr>
          <p:cNvPr id="16" name="TextBox 16"/>
          <p:cNvSpPr txBox="1"/>
          <p:nvPr/>
        </p:nvSpPr>
        <p:spPr>
          <a:xfrm>
            <a:off x="6149083" y="5790021"/>
            <a:ext cx="9534912" cy="494644"/>
          </a:xfrm>
          <a:prstGeom prst="rect">
            <a:avLst/>
          </a:prstGeom>
        </p:spPr>
        <p:txBody>
          <a:bodyPr lIns="0" tIns="0" rIns="0" bIns="0" rtlCol="0" anchor="t">
            <a:spAutoFit/>
          </a:bodyPr>
          <a:lstStyle/>
          <a:p>
            <a:pPr algn="l">
              <a:lnSpc>
                <a:spcPts val="3724"/>
              </a:lnSpc>
            </a:pPr>
            <a:r>
              <a:rPr lang="en-US" sz="3724" b="1" spc="37">
                <a:solidFill>
                  <a:srgbClr val="2B2E31"/>
                </a:solidFill>
                <a:latin typeface="Montserrat Classic Bold"/>
                <a:ea typeface="Montserrat Classic Bold"/>
                <a:cs typeface="Montserrat Classic Bold"/>
                <a:sym typeface="Montserrat Classic Bold"/>
              </a:rPr>
              <a:t>STEPPER MOTOR</a:t>
            </a:r>
          </a:p>
        </p:txBody>
      </p:sp>
      <p:sp>
        <p:nvSpPr>
          <p:cNvPr id="17" name="TextBox 17"/>
          <p:cNvSpPr txBox="1"/>
          <p:nvPr/>
        </p:nvSpPr>
        <p:spPr>
          <a:xfrm>
            <a:off x="12030072" y="3911997"/>
            <a:ext cx="9569559" cy="384208"/>
          </a:xfrm>
          <a:prstGeom prst="rect">
            <a:avLst/>
          </a:prstGeom>
        </p:spPr>
        <p:txBody>
          <a:bodyPr lIns="0" tIns="0" rIns="0" bIns="0" rtlCol="0" anchor="t">
            <a:spAutoFit/>
          </a:bodyPr>
          <a:lstStyle/>
          <a:p>
            <a:pPr algn="just">
              <a:lnSpc>
                <a:spcPts val="3449"/>
              </a:lnSpc>
            </a:pPr>
            <a:r>
              <a:rPr lang="en-US" sz="2299" dirty="0">
                <a:solidFill>
                  <a:srgbClr val="64A8DC"/>
                </a:solidFill>
                <a:latin typeface="Montserrat Classic"/>
                <a:ea typeface="Montserrat Classic"/>
                <a:cs typeface="Montserrat Classic"/>
                <a:sym typeface="Montserrat Classic"/>
              </a:rPr>
              <a:t>X-axis: parallel to the cabinet</a:t>
            </a:r>
          </a:p>
        </p:txBody>
      </p:sp>
      <p:sp>
        <p:nvSpPr>
          <p:cNvPr id="18" name="TextBox 18"/>
          <p:cNvSpPr txBox="1"/>
          <p:nvPr/>
        </p:nvSpPr>
        <p:spPr>
          <a:xfrm>
            <a:off x="6133485" y="9552748"/>
            <a:ext cx="9569559" cy="384208"/>
          </a:xfrm>
          <a:prstGeom prst="rect">
            <a:avLst/>
          </a:prstGeom>
        </p:spPr>
        <p:txBody>
          <a:bodyPr lIns="0" tIns="0" rIns="0" bIns="0" rtlCol="0" anchor="t">
            <a:spAutoFit/>
          </a:bodyPr>
          <a:lstStyle/>
          <a:p>
            <a:pPr algn="just">
              <a:lnSpc>
                <a:spcPts val="3449"/>
              </a:lnSpc>
            </a:pPr>
            <a:r>
              <a:rPr lang="en-US" sz="2299" dirty="0">
                <a:solidFill>
                  <a:srgbClr val="64A8DC"/>
                </a:solidFill>
                <a:latin typeface="Montserrat Classic"/>
                <a:ea typeface="Montserrat Classic"/>
                <a:cs typeface="Montserrat Classic"/>
                <a:sym typeface="Montserrat Classic"/>
              </a:rPr>
              <a:t>y-axis: direction of getting objects from the cabinet</a:t>
            </a:r>
          </a:p>
        </p:txBody>
      </p:sp>
      <p:sp>
        <p:nvSpPr>
          <p:cNvPr id="19" name="TextBox 19"/>
          <p:cNvSpPr txBox="1"/>
          <p:nvPr/>
        </p:nvSpPr>
        <p:spPr>
          <a:xfrm>
            <a:off x="581875" y="308944"/>
            <a:ext cx="9569559" cy="384208"/>
          </a:xfrm>
          <a:prstGeom prst="rect">
            <a:avLst/>
          </a:prstGeom>
        </p:spPr>
        <p:txBody>
          <a:bodyPr lIns="0" tIns="0" rIns="0" bIns="0" rtlCol="0" anchor="t">
            <a:spAutoFit/>
          </a:bodyPr>
          <a:lstStyle/>
          <a:p>
            <a:pPr algn="just">
              <a:lnSpc>
                <a:spcPts val="3449"/>
              </a:lnSpc>
            </a:pPr>
            <a:r>
              <a:rPr lang="en-US" sz="2299" dirty="0">
                <a:solidFill>
                  <a:srgbClr val="64A8DC"/>
                </a:solidFill>
                <a:latin typeface="Montserrat Classic"/>
                <a:ea typeface="Montserrat Classic"/>
                <a:cs typeface="Montserrat Classic"/>
                <a:sym typeface="Montserrat Classic"/>
              </a:rPr>
              <a:t>Z-axis</a:t>
            </a:r>
          </a:p>
        </p:txBody>
      </p:sp>
      <p:sp>
        <p:nvSpPr>
          <p:cNvPr id="20" name="TextBox 20"/>
          <p:cNvSpPr txBox="1"/>
          <p:nvPr/>
        </p:nvSpPr>
        <p:spPr>
          <a:xfrm>
            <a:off x="581875" y="5325561"/>
            <a:ext cx="9569559" cy="384208"/>
          </a:xfrm>
          <a:prstGeom prst="rect">
            <a:avLst/>
          </a:prstGeom>
        </p:spPr>
        <p:txBody>
          <a:bodyPr lIns="0" tIns="0" rIns="0" bIns="0" rtlCol="0" anchor="t">
            <a:spAutoFit/>
          </a:bodyPr>
          <a:lstStyle/>
          <a:p>
            <a:pPr algn="just">
              <a:lnSpc>
                <a:spcPts val="3449"/>
              </a:lnSpc>
            </a:pPr>
            <a:r>
              <a:rPr lang="en-US" sz="2299" dirty="0">
                <a:solidFill>
                  <a:srgbClr val="64A8DC"/>
                </a:solidFill>
                <a:latin typeface="Montserrat Classic"/>
                <a:ea typeface="Montserrat Classic"/>
                <a:cs typeface="Montserrat Classic"/>
                <a:sym typeface="Montserrat Classic"/>
              </a:rPr>
              <a:t>Z-axis platform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7704004" y="1940536"/>
            <a:ext cx="1173491" cy="0"/>
          </a:xfrm>
          <a:prstGeom prst="line">
            <a:avLst/>
          </a:prstGeom>
          <a:ln w="104775" cap="flat">
            <a:solidFill>
              <a:srgbClr val="2B2E31"/>
            </a:solidFill>
            <a:prstDash val="solid"/>
            <a:headEnd type="none" w="sm" len="sm"/>
            <a:tailEnd type="none" w="sm" len="sm"/>
          </a:ln>
        </p:spPr>
      </p:sp>
      <p:grpSp>
        <p:nvGrpSpPr>
          <p:cNvPr id="3" name="Group 3"/>
          <p:cNvGrpSpPr/>
          <p:nvPr/>
        </p:nvGrpSpPr>
        <p:grpSpPr>
          <a:xfrm>
            <a:off x="-228600" y="-381000"/>
            <a:ext cx="4502673" cy="10948419"/>
            <a:chOff x="0" y="0"/>
            <a:chExt cx="1185889" cy="2883534"/>
          </a:xfrm>
        </p:grpSpPr>
        <p:sp>
          <p:nvSpPr>
            <p:cNvPr id="4" name="Freeform 4"/>
            <p:cNvSpPr/>
            <p:nvPr/>
          </p:nvSpPr>
          <p:spPr>
            <a:xfrm>
              <a:off x="0" y="0"/>
              <a:ext cx="1185889" cy="2883534"/>
            </a:xfrm>
            <a:custGeom>
              <a:avLst/>
              <a:gdLst/>
              <a:ahLst/>
              <a:cxnLst/>
              <a:rect l="l" t="t" r="r" b="b"/>
              <a:pathLst>
                <a:path w="1185889" h="2883534">
                  <a:moveTo>
                    <a:pt x="0" y="0"/>
                  </a:moveTo>
                  <a:lnTo>
                    <a:pt x="1185889" y="0"/>
                  </a:lnTo>
                  <a:lnTo>
                    <a:pt x="1185889" y="2883534"/>
                  </a:lnTo>
                  <a:lnTo>
                    <a:pt x="0" y="2883534"/>
                  </a:lnTo>
                  <a:close/>
                </a:path>
              </a:pathLst>
            </a:custGeom>
            <a:solidFill>
              <a:srgbClr val="2B2E31"/>
            </a:solidFill>
          </p:spPr>
        </p:sp>
        <p:sp>
          <p:nvSpPr>
            <p:cNvPr id="5" name="TextBox 5"/>
            <p:cNvSpPr txBox="1"/>
            <p:nvPr/>
          </p:nvSpPr>
          <p:spPr>
            <a:xfrm>
              <a:off x="0" y="-38100"/>
              <a:ext cx="1185889" cy="292163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82370" y="327523"/>
            <a:ext cx="3064918" cy="4551532"/>
          </a:xfrm>
          <a:custGeom>
            <a:avLst/>
            <a:gdLst/>
            <a:ahLst/>
            <a:cxnLst/>
            <a:rect l="l" t="t" r="r" b="b"/>
            <a:pathLst>
              <a:path w="3064918" h="4551532">
                <a:moveTo>
                  <a:pt x="0" y="0"/>
                </a:moveTo>
                <a:lnTo>
                  <a:pt x="3064918" y="0"/>
                </a:lnTo>
                <a:lnTo>
                  <a:pt x="3064918" y="4551532"/>
                </a:lnTo>
                <a:lnTo>
                  <a:pt x="0" y="4551532"/>
                </a:lnTo>
                <a:lnTo>
                  <a:pt x="0" y="0"/>
                </a:lnTo>
                <a:close/>
              </a:path>
            </a:pathLst>
          </a:custGeom>
          <a:blipFill>
            <a:blip r:embed="rId4"/>
            <a:stretch>
              <a:fillRect l="-239697" t="-39677" r="-99375" b="-26632"/>
            </a:stretch>
          </a:blipFill>
        </p:spPr>
      </p:sp>
      <p:sp>
        <p:nvSpPr>
          <p:cNvPr id="7" name="Freeform 7"/>
          <p:cNvSpPr/>
          <p:nvPr/>
        </p:nvSpPr>
        <p:spPr>
          <a:xfrm>
            <a:off x="282436" y="5300045"/>
            <a:ext cx="3064918" cy="4832191"/>
          </a:xfrm>
          <a:custGeom>
            <a:avLst/>
            <a:gdLst/>
            <a:ahLst/>
            <a:cxnLst/>
            <a:rect l="l" t="t" r="r" b="b"/>
            <a:pathLst>
              <a:path w="3064918" h="4832191">
                <a:moveTo>
                  <a:pt x="0" y="0"/>
                </a:moveTo>
                <a:lnTo>
                  <a:pt x="3064919" y="0"/>
                </a:lnTo>
                <a:lnTo>
                  <a:pt x="3064919" y="4832191"/>
                </a:lnTo>
                <a:lnTo>
                  <a:pt x="0" y="4832191"/>
                </a:lnTo>
                <a:lnTo>
                  <a:pt x="0" y="0"/>
                </a:lnTo>
                <a:close/>
              </a:path>
            </a:pathLst>
          </a:custGeom>
          <a:blipFill>
            <a:blip r:embed="rId5"/>
            <a:stretch>
              <a:fillRect l="-242801" t="-31565" r="-96271" b="-25086"/>
            </a:stretch>
          </a:blipFill>
        </p:spPr>
      </p:sp>
      <p:sp>
        <p:nvSpPr>
          <p:cNvPr id="8" name="Freeform 8"/>
          <p:cNvSpPr/>
          <p:nvPr/>
        </p:nvSpPr>
        <p:spPr>
          <a:xfrm>
            <a:off x="13463531" y="7874121"/>
            <a:ext cx="4801748" cy="2412879"/>
          </a:xfrm>
          <a:custGeom>
            <a:avLst/>
            <a:gdLst/>
            <a:ahLst/>
            <a:cxnLst/>
            <a:rect l="l" t="t" r="r" b="b"/>
            <a:pathLst>
              <a:path w="4801748" h="2412879">
                <a:moveTo>
                  <a:pt x="0" y="0"/>
                </a:moveTo>
                <a:lnTo>
                  <a:pt x="4801749" y="0"/>
                </a:lnTo>
                <a:lnTo>
                  <a:pt x="4801749" y="2412879"/>
                </a:lnTo>
                <a:lnTo>
                  <a:pt x="0" y="2412879"/>
                </a:lnTo>
                <a:lnTo>
                  <a:pt x="0" y="0"/>
                </a:lnTo>
                <a:close/>
              </a:path>
            </a:pathLst>
          </a:custGeom>
          <a:blipFill>
            <a:blip r:embed="rId6"/>
            <a:stretch>
              <a:fillRect l="-52261" t="-72660" r="-40863" b="-43524"/>
            </a:stretch>
          </a:blipFill>
        </p:spPr>
      </p:sp>
      <p:sp>
        <p:nvSpPr>
          <p:cNvPr id="9" name="TextBox 9"/>
          <p:cNvSpPr txBox="1"/>
          <p:nvPr/>
        </p:nvSpPr>
        <p:spPr>
          <a:xfrm>
            <a:off x="7689741" y="983314"/>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MECHANISM</a:t>
            </a:r>
          </a:p>
        </p:txBody>
      </p:sp>
      <p:sp>
        <p:nvSpPr>
          <p:cNvPr id="10" name="TextBox 10"/>
          <p:cNvSpPr txBox="1"/>
          <p:nvPr/>
        </p:nvSpPr>
        <p:spPr>
          <a:xfrm>
            <a:off x="15011400" y="9724565"/>
            <a:ext cx="9569559" cy="384208"/>
          </a:xfrm>
          <a:prstGeom prst="rect">
            <a:avLst/>
          </a:prstGeom>
        </p:spPr>
        <p:txBody>
          <a:bodyPr lIns="0" tIns="0" rIns="0" bIns="0" rtlCol="0" anchor="t">
            <a:spAutoFit/>
          </a:bodyPr>
          <a:lstStyle/>
          <a:p>
            <a:pPr algn="just">
              <a:lnSpc>
                <a:spcPts val="3449"/>
              </a:lnSpc>
            </a:pPr>
            <a:r>
              <a:rPr lang="en-US" sz="2299" dirty="0">
                <a:solidFill>
                  <a:srgbClr val="64A8DC"/>
                </a:solidFill>
                <a:latin typeface="Montserrat Classic"/>
                <a:ea typeface="Montserrat Classic"/>
                <a:cs typeface="Montserrat Classic"/>
                <a:sym typeface="Montserrat Classic"/>
              </a:rPr>
              <a:t>Y-axis</a:t>
            </a:r>
          </a:p>
        </p:txBody>
      </p:sp>
      <p:sp>
        <p:nvSpPr>
          <p:cNvPr id="11" name="TextBox 11"/>
          <p:cNvSpPr txBox="1"/>
          <p:nvPr/>
        </p:nvSpPr>
        <p:spPr>
          <a:xfrm>
            <a:off x="581875" y="308944"/>
            <a:ext cx="9569559" cy="384208"/>
          </a:xfrm>
          <a:prstGeom prst="rect">
            <a:avLst/>
          </a:prstGeom>
        </p:spPr>
        <p:txBody>
          <a:bodyPr lIns="0" tIns="0" rIns="0" bIns="0" rtlCol="0" anchor="t">
            <a:spAutoFit/>
          </a:bodyPr>
          <a:lstStyle/>
          <a:p>
            <a:pPr algn="just">
              <a:lnSpc>
                <a:spcPts val="3449"/>
              </a:lnSpc>
            </a:pPr>
            <a:r>
              <a:rPr lang="en-US" sz="2299" dirty="0">
                <a:solidFill>
                  <a:srgbClr val="64A8DC"/>
                </a:solidFill>
                <a:latin typeface="Montserrat Classic"/>
                <a:ea typeface="Montserrat Classic"/>
                <a:cs typeface="Montserrat Classic"/>
                <a:sym typeface="Montserrat Classic"/>
              </a:rPr>
              <a:t>Z-axis</a:t>
            </a:r>
          </a:p>
        </p:txBody>
      </p:sp>
      <p:sp>
        <p:nvSpPr>
          <p:cNvPr id="12" name="TextBox 12"/>
          <p:cNvSpPr txBox="1"/>
          <p:nvPr/>
        </p:nvSpPr>
        <p:spPr>
          <a:xfrm>
            <a:off x="581875" y="5325561"/>
            <a:ext cx="9569559" cy="384208"/>
          </a:xfrm>
          <a:prstGeom prst="rect">
            <a:avLst/>
          </a:prstGeom>
        </p:spPr>
        <p:txBody>
          <a:bodyPr lIns="0" tIns="0" rIns="0" bIns="0" rtlCol="0" anchor="t">
            <a:spAutoFit/>
          </a:bodyPr>
          <a:lstStyle/>
          <a:p>
            <a:pPr algn="just">
              <a:lnSpc>
                <a:spcPts val="3449"/>
              </a:lnSpc>
            </a:pPr>
            <a:r>
              <a:rPr lang="en-US" altLang="zh-TW" sz="2299" dirty="0">
                <a:solidFill>
                  <a:srgbClr val="64A8DC"/>
                </a:solidFill>
                <a:latin typeface="Montserrat Classic"/>
                <a:ea typeface="Montserrat Classic"/>
                <a:cs typeface="Montserrat Classic"/>
                <a:sym typeface="Montserrat Classic"/>
              </a:rPr>
              <a:t>Z-axis</a:t>
            </a:r>
          </a:p>
        </p:txBody>
      </p:sp>
      <p:pic>
        <p:nvPicPr>
          <p:cNvPr id="13" name="Picture 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4274073" y="0"/>
            <a:ext cx="14013927" cy="7882834"/>
          </a:xfrm>
          <a:prstGeom prst="rect">
            <a:avLst/>
          </a:prstGeom>
        </p:spPr>
      </p:pic>
      <p:sp>
        <p:nvSpPr>
          <p:cNvPr id="14" name="Freeform 14"/>
          <p:cNvSpPr/>
          <p:nvPr/>
        </p:nvSpPr>
        <p:spPr>
          <a:xfrm>
            <a:off x="4274073" y="7882834"/>
            <a:ext cx="9189458" cy="2390608"/>
          </a:xfrm>
          <a:custGeom>
            <a:avLst/>
            <a:gdLst/>
            <a:ahLst/>
            <a:cxnLst/>
            <a:rect l="l" t="t" r="r" b="b"/>
            <a:pathLst>
              <a:path w="9189458" h="2390608">
                <a:moveTo>
                  <a:pt x="0" y="0"/>
                </a:moveTo>
                <a:lnTo>
                  <a:pt x="9189458" y="0"/>
                </a:lnTo>
                <a:lnTo>
                  <a:pt x="9189458" y="2390607"/>
                </a:lnTo>
                <a:lnTo>
                  <a:pt x="0" y="2390607"/>
                </a:lnTo>
                <a:lnTo>
                  <a:pt x="0" y="0"/>
                </a:lnTo>
                <a:close/>
              </a:path>
            </a:pathLst>
          </a:custGeom>
          <a:blipFill>
            <a:blip r:embed="rId8"/>
            <a:stretch>
              <a:fillRect l="-26501" t="-132798" r="-27338" b="-99840"/>
            </a:stretch>
          </a:blipFill>
        </p:spPr>
      </p:sp>
      <p:sp>
        <p:nvSpPr>
          <p:cNvPr id="15" name="TextBox 15"/>
          <p:cNvSpPr txBox="1"/>
          <p:nvPr/>
        </p:nvSpPr>
        <p:spPr>
          <a:xfrm>
            <a:off x="6911486" y="9724565"/>
            <a:ext cx="9569559" cy="384208"/>
          </a:xfrm>
          <a:prstGeom prst="rect">
            <a:avLst/>
          </a:prstGeom>
        </p:spPr>
        <p:txBody>
          <a:bodyPr lIns="0" tIns="0" rIns="0" bIns="0" rtlCol="0" anchor="t">
            <a:spAutoFit/>
          </a:bodyPr>
          <a:lstStyle/>
          <a:p>
            <a:pPr algn="just">
              <a:lnSpc>
                <a:spcPts val="3449"/>
              </a:lnSpc>
            </a:pPr>
            <a:r>
              <a:rPr lang="en-US" sz="2299" dirty="0">
                <a:solidFill>
                  <a:srgbClr val="64A8DC"/>
                </a:solidFill>
                <a:latin typeface="Montserrat Classic"/>
                <a:ea typeface="Montserrat Classic"/>
                <a:cs typeface="Montserrat Classic"/>
                <a:sym typeface="Montserrat Classic"/>
              </a:rPr>
              <a:t>X-axis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7704004" y="1940536"/>
            <a:ext cx="1173491" cy="0"/>
          </a:xfrm>
          <a:prstGeom prst="line">
            <a:avLst/>
          </a:prstGeom>
          <a:ln w="104775" cap="flat">
            <a:solidFill>
              <a:srgbClr val="2B2E31"/>
            </a:solidFill>
            <a:prstDash val="solid"/>
            <a:headEnd type="none" w="sm" len="sm"/>
            <a:tailEnd type="none" w="sm" len="sm"/>
          </a:ln>
        </p:spPr>
      </p:sp>
      <p:sp>
        <p:nvSpPr>
          <p:cNvPr id="3" name="AutoShape 3"/>
          <p:cNvSpPr/>
          <p:nvPr/>
        </p:nvSpPr>
        <p:spPr>
          <a:xfrm>
            <a:off x="16353303" y="9153525"/>
            <a:ext cx="905997" cy="0"/>
          </a:xfrm>
          <a:prstGeom prst="line">
            <a:avLst/>
          </a:prstGeom>
          <a:ln w="76200" cap="flat">
            <a:solidFill>
              <a:srgbClr val="2B2E31"/>
            </a:solidFill>
            <a:prstDash val="solid"/>
            <a:headEnd type="none" w="sm" len="sm"/>
            <a:tailEnd type="none" w="sm" len="sm"/>
          </a:ln>
        </p:spPr>
      </p:sp>
      <p:grpSp>
        <p:nvGrpSpPr>
          <p:cNvPr id="4" name="Group 4"/>
          <p:cNvGrpSpPr/>
          <p:nvPr/>
        </p:nvGrpSpPr>
        <p:grpSpPr>
          <a:xfrm>
            <a:off x="-228600" y="-381000"/>
            <a:ext cx="4502673" cy="10948419"/>
            <a:chOff x="0" y="0"/>
            <a:chExt cx="1185889" cy="2883534"/>
          </a:xfrm>
        </p:grpSpPr>
        <p:sp>
          <p:nvSpPr>
            <p:cNvPr id="5" name="Freeform 5"/>
            <p:cNvSpPr/>
            <p:nvPr/>
          </p:nvSpPr>
          <p:spPr>
            <a:xfrm>
              <a:off x="0" y="0"/>
              <a:ext cx="1185889" cy="2883534"/>
            </a:xfrm>
            <a:custGeom>
              <a:avLst/>
              <a:gdLst/>
              <a:ahLst/>
              <a:cxnLst/>
              <a:rect l="l" t="t" r="r" b="b"/>
              <a:pathLst>
                <a:path w="1185889" h="2883534">
                  <a:moveTo>
                    <a:pt x="0" y="0"/>
                  </a:moveTo>
                  <a:lnTo>
                    <a:pt x="1185889" y="0"/>
                  </a:lnTo>
                  <a:lnTo>
                    <a:pt x="1185889" y="2883534"/>
                  </a:lnTo>
                  <a:lnTo>
                    <a:pt x="0" y="2883534"/>
                  </a:lnTo>
                  <a:close/>
                </a:path>
              </a:pathLst>
            </a:custGeom>
            <a:solidFill>
              <a:srgbClr val="2B2E31"/>
            </a:solidFill>
          </p:spPr>
        </p:sp>
        <p:sp>
          <p:nvSpPr>
            <p:cNvPr id="6" name="TextBox 6"/>
            <p:cNvSpPr txBox="1"/>
            <p:nvPr/>
          </p:nvSpPr>
          <p:spPr>
            <a:xfrm>
              <a:off x="0" y="-38100"/>
              <a:ext cx="1185889" cy="2921634"/>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10800000">
            <a:off x="2617308" y="503508"/>
            <a:ext cx="4468821" cy="4199563"/>
          </a:xfrm>
          <a:custGeom>
            <a:avLst/>
            <a:gdLst/>
            <a:ahLst/>
            <a:cxnLst/>
            <a:rect l="l" t="t" r="r" b="b"/>
            <a:pathLst>
              <a:path w="4468821" h="4199563">
                <a:moveTo>
                  <a:pt x="0" y="0"/>
                </a:moveTo>
                <a:lnTo>
                  <a:pt x="4468821" y="0"/>
                </a:lnTo>
                <a:lnTo>
                  <a:pt x="4468821" y="4199563"/>
                </a:lnTo>
                <a:lnTo>
                  <a:pt x="0" y="4199563"/>
                </a:lnTo>
                <a:lnTo>
                  <a:pt x="0" y="0"/>
                </a:lnTo>
                <a:close/>
              </a:path>
            </a:pathLst>
          </a:custGeom>
          <a:blipFill>
            <a:blip r:embed="rId2"/>
            <a:stretch>
              <a:fillRect l="-168522" t="-62854" r="-68522" b="-38888"/>
            </a:stretch>
          </a:blipFill>
        </p:spPr>
      </p:sp>
      <p:sp>
        <p:nvSpPr>
          <p:cNvPr id="8" name="Freeform 8"/>
          <p:cNvSpPr/>
          <p:nvPr/>
        </p:nvSpPr>
        <p:spPr>
          <a:xfrm>
            <a:off x="2617308" y="4703071"/>
            <a:ext cx="4468821" cy="5220042"/>
          </a:xfrm>
          <a:custGeom>
            <a:avLst/>
            <a:gdLst/>
            <a:ahLst/>
            <a:cxnLst/>
            <a:rect l="l" t="t" r="r" b="b"/>
            <a:pathLst>
              <a:path w="4468821" h="5220042">
                <a:moveTo>
                  <a:pt x="0" y="0"/>
                </a:moveTo>
                <a:lnTo>
                  <a:pt x="4468821" y="0"/>
                </a:lnTo>
                <a:lnTo>
                  <a:pt x="4468821" y="5220042"/>
                </a:lnTo>
                <a:lnTo>
                  <a:pt x="0" y="5220042"/>
                </a:lnTo>
                <a:lnTo>
                  <a:pt x="0" y="0"/>
                </a:lnTo>
                <a:close/>
              </a:path>
            </a:pathLst>
          </a:custGeom>
          <a:blipFill>
            <a:blip r:embed="rId3"/>
            <a:stretch>
              <a:fillRect l="-217609" t="-46272" r="-85159" b="-47680"/>
            </a:stretch>
          </a:blipFill>
        </p:spPr>
      </p:sp>
      <p:sp>
        <p:nvSpPr>
          <p:cNvPr id="9" name="Freeform 9"/>
          <p:cNvSpPr/>
          <p:nvPr/>
        </p:nvSpPr>
        <p:spPr>
          <a:xfrm>
            <a:off x="7383202" y="4703071"/>
            <a:ext cx="5105582" cy="2610021"/>
          </a:xfrm>
          <a:custGeom>
            <a:avLst/>
            <a:gdLst/>
            <a:ahLst/>
            <a:cxnLst/>
            <a:rect l="l" t="t" r="r" b="b"/>
            <a:pathLst>
              <a:path w="5105582" h="2610021">
                <a:moveTo>
                  <a:pt x="0" y="0"/>
                </a:moveTo>
                <a:lnTo>
                  <a:pt x="5105582" y="0"/>
                </a:lnTo>
                <a:lnTo>
                  <a:pt x="5105582" y="2610021"/>
                </a:lnTo>
                <a:lnTo>
                  <a:pt x="0" y="2610021"/>
                </a:lnTo>
                <a:lnTo>
                  <a:pt x="0" y="0"/>
                </a:lnTo>
                <a:close/>
              </a:path>
            </a:pathLst>
          </a:custGeom>
          <a:blipFill>
            <a:blip r:embed="rId4"/>
            <a:stretch>
              <a:fillRect l="-74982" t="-110660" r="-88596" b="-79363"/>
            </a:stretch>
          </a:blipFill>
        </p:spPr>
      </p:sp>
      <p:sp>
        <p:nvSpPr>
          <p:cNvPr id="10" name="Freeform 10"/>
          <p:cNvSpPr/>
          <p:nvPr/>
        </p:nvSpPr>
        <p:spPr>
          <a:xfrm>
            <a:off x="12796131" y="4703071"/>
            <a:ext cx="4529844" cy="4654911"/>
          </a:xfrm>
          <a:custGeom>
            <a:avLst/>
            <a:gdLst/>
            <a:ahLst/>
            <a:cxnLst/>
            <a:rect l="l" t="t" r="r" b="b"/>
            <a:pathLst>
              <a:path w="4529844" h="4654911">
                <a:moveTo>
                  <a:pt x="0" y="0"/>
                </a:moveTo>
                <a:lnTo>
                  <a:pt x="4529844" y="0"/>
                </a:lnTo>
                <a:lnTo>
                  <a:pt x="4529844" y="4654910"/>
                </a:lnTo>
                <a:lnTo>
                  <a:pt x="0" y="4654910"/>
                </a:lnTo>
                <a:lnTo>
                  <a:pt x="0" y="0"/>
                </a:lnTo>
                <a:close/>
              </a:path>
            </a:pathLst>
          </a:custGeom>
          <a:blipFill>
            <a:blip r:embed="rId5"/>
            <a:stretch>
              <a:fillRect l="-124525" t="-45176" r="-92940" b="-28600"/>
            </a:stretch>
          </a:blipFill>
        </p:spPr>
      </p:sp>
      <p:sp>
        <p:nvSpPr>
          <p:cNvPr id="11" name="TextBox 11"/>
          <p:cNvSpPr txBox="1"/>
          <p:nvPr/>
        </p:nvSpPr>
        <p:spPr>
          <a:xfrm>
            <a:off x="7689741" y="983314"/>
            <a:ext cx="5773791" cy="799157"/>
          </a:xfrm>
          <a:prstGeom prst="rect">
            <a:avLst/>
          </a:prstGeom>
        </p:spPr>
        <p:txBody>
          <a:bodyPr lIns="0" tIns="0" rIns="0" bIns="0" rtlCol="0" anchor="t">
            <a:spAutoFit/>
          </a:bodyPr>
          <a:lstStyle/>
          <a:p>
            <a:pPr algn="l">
              <a:lnSpc>
                <a:spcPts val="5962"/>
              </a:lnSpc>
            </a:pPr>
            <a:r>
              <a:rPr lang="en-US" sz="5962" b="1" spc="59">
                <a:solidFill>
                  <a:srgbClr val="2B2E31"/>
                </a:solidFill>
                <a:latin typeface="Montserrat Classic Bold"/>
                <a:ea typeface="Montserrat Classic Bold"/>
                <a:cs typeface="Montserrat Classic Bold"/>
                <a:sym typeface="Montserrat Classic Bold"/>
              </a:rPr>
              <a:t>MECHANISM</a:t>
            </a:r>
          </a:p>
        </p:txBody>
      </p:sp>
      <p:sp>
        <p:nvSpPr>
          <p:cNvPr id="12" name="TextBox 12"/>
          <p:cNvSpPr txBox="1"/>
          <p:nvPr/>
        </p:nvSpPr>
        <p:spPr>
          <a:xfrm>
            <a:off x="7704004" y="3222817"/>
            <a:ext cx="9569559" cy="1275798"/>
          </a:xfrm>
          <a:prstGeom prst="rect">
            <a:avLst/>
          </a:prstGeom>
        </p:spPr>
        <p:txBody>
          <a:bodyPr lIns="0" tIns="0" rIns="0" bIns="0" rtlCol="0" anchor="t">
            <a:spAutoFit/>
          </a:bodyPr>
          <a:lstStyle/>
          <a:p>
            <a:pPr algn="just">
              <a:lnSpc>
                <a:spcPts val="3449"/>
              </a:lnSpc>
            </a:pPr>
            <a:r>
              <a:rPr lang="en" altLang="zh-TW" sz="2400" dirty="0"/>
              <a:t>A servo motor is fitted with gears that engage with two racks, one above and one below. This causes the two sides of the gripper to move in opposite directions, allowing it to perform the "open" and "clamp" actions.</a:t>
            </a:r>
            <a:endParaRPr lang="en-US" sz="2299" dirty="0">
              <a:solidFill>
                <a:srgbClr val="2B2E31"/>
              </a:solidFill>
              <a:latin typeface="Montserrat Classic"/>
              <a:ea typeface="Montserrat Classic"/>
              <a:cs typeface="Montserrat Classic"/>
              <a:sym typeface="Montserrat Classic"/>
            </a:endParaRPr>
          </a:p>
        </p:txBody>
      </p:sp>
      <p:sp>
        <p:nvSpPr>
          <p:cNvPr id="13" name="TextBox 13"/>
          <p:cNvSpPr txBox="1"/>
          <p:nvPr/>
        </p:nvSpPr>
        <p:spPr>
          <a:xfrm>
            <a:off x="7704004" y="2669964"/>
            <a:ext cx="6420805" cy="494644"/>
          </a:xfrm>
          <a:prstGeom prst="rect">
            <a:avLst/>
          </a:prstGeom>
        </p:spPr>
        <p:txBody>
          <a:bodyPr lIns="0" tIns="0" rIns="0" bIns="0" rtlCol="0" anchor="t">
            <a:spAutoFit/>
          </a:bodyPr>
          <a:lstStyle/>
          <a:p>
            <a:pPr algn="l">
              <a:lnSpc>
                <a:spcPts val="3724"/>
              </a:lnSpc>
            </a:pPr>
            <a:r>
              <a:rPr lang="en-US" sz="3724" b="1" spc="37" dirty="0">
                <a:solidFill>
                  <a:srgbClr val="2B2E31"/>
                </a:solidFill>
                <a:latin typeface="Montserrat Classic Bold"/>
                <a:ea typeface="Montserrat Classic Bold"/>
                <a:cs typeface="Montserrat Classic Bold"/>
                <a:sym typeface="Montserrat Classic Bold"/>
              </a:rPr>
              <a:t>GRIPPER</a:t>
            </a:r>
          </a:p>
        </p:txBody>
      </p:sp>
      <p:sp>
        <p:nvSpPr>
          <p:cNvPr id="14" name="TextBox 14"/>
          <p:cNvSpPr txBox="1"/>
          <p:nvPr/>
        </p:nvSpPr>
        <p:spPr>
          <a:xfrm>
            <a:off x="3212491" y="470869"/>
            <a:ext cx="9569559" cy="407670"/>
          </a:xfrm>
          <a:prstGeom prst="rect">
            <a:avLst/>
          </a:prstGeom>
        </p:spPr>
        <p:txBody>
          <a:bodyPr lIns="0" tIns="0" rIns="0" bIns="0" rtlCol="0" anchor="t">
            <a:spAutoFit/>
          </a:bodyPr>
          <a:lstStyle/>
          <a:p>
            <a:pPr algn="just">
              <a:lnSpc>
                <a:spcPts val="3449"/>
              </a:lnSpc>
            </a:pPr>
            <a:r>
              <a:rPr lang="en-US" sz="2299">
                <a:solidFill>
                  <a:srgbClr val="64A8DC"/>
                </a:solidFill>
                <a:latin typeface="Montserrat Classic"/>
                <a:ea typeface="Montserrat Classic"/>
                <a:cs typeface="Montserrat Classic"/>
                <a:sym typeface="Montserrat Classic"/>
              </a:rPr>
              <a:t>爪子</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728</Words>
  <Application>Microsoft Macintosh PowerPoint</Application>
  <PresentationFormat>自訂</PresentationFormat>
  <Paragraphs>103</Paragraphs>
  <Slides>30</Slides>
  <Notes>0</Notes>
  <HiddenSlides>0</HiddenSlides>
  <MMClips>9</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30</vt:i4>
      </vt:variant>
    </vt:vector>
  </HeadingPairs>
  <TitlesOfParts>
    <vt:vector size="35" baseType="lpstr">
      <vt:lpstr>Calibri</vt:lpstr>
      <vt:lpstr>Montserrat Classic Bold</vt:lpstr>
      <vt:lpstr>Arial</vt:lpstr>
      <vt:lpstr>Montserrat Classic</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MakeNTU24</dc:title>
  <cp:lastModifiedBy>Lala Chen</cp:lastModifiedBy>
  <cp:revision>4</cp:revision>
  <dcterms:created xsi:type="dcterms:W3CDTF">2006-08-16T00:00:00Z</dcterms:created>
  <dcterms:modified xsi:type="dcterms:W3CDTF">2025-09-07T13:26:43Z</dcterms:modified>
  <dc:identifier>DAGESztoP6g</dc:identifier>
</cp:coreProperties>
</file>